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8" r:id="rId1"/>
  </p:sldMasterIdLst>
  <p:notesMasterIdLst>
    <p:notesMasterId r:id="rId91"/>
  </p:notesMasterIdLst>
  <p:sldIdLst>
    <p:sldId id="319" r:id="rId2"/>
    <p:sldId id="316" r:id="rId3"/>
    <p:sldId id="318" r:id="rId4"/>
    <p:sldId id="302" r:id="rId5"/>
    <p:sldId id="303" r:id="rId6"/>
    <p:sldId id="304" r:id="rId7"/>
    <p:sldId id="306" r:id="rId8"/>
    <p:sldId id="307" r:id="rId9"/>
    <p:sldId id="305" r:id="rId10"/>
    <p:sldId id="317" r:id="rId11"/>
    <p:sldId id="313" r:id="rId12"/>
    <p:sldId id="308" r:id="rId13"/>
    <p:sldId id="309" r:id="rId14"/>
    <p:sldId id="310" r:id="rId15"/>
    <p:sldId id="312" r:id="rId16"/>
    <p:sldId id="311" r:id="rId17"/>
    <p:sldId id="314" r:id="rId18"/>
    <p:sldId id="267" r:id="rId19"/>
    <p:sldId id="268" r:id="rId20"/>
    <p:sldId id="269" r:id="rId21"/>
    <p:sldId id="270" r:id="rId22"/>
    <p:sldId id="322" r:id="rId23"/>
    <p:sldId id="321" r:id="rId24"/>
    <p:sldId id="320" r:id="rId25"/>
    <p:sldId id="271" r:id="rId26"/>
    <p:sldId id="272" r:id="rId27"/>
    <p:sldId id="323" r:id="rId28"/>
    <p:sldId id="324" r:id="rId29"/>
    <p:sldId id="273" r:id="rId30"/>
    <p:sldId id="325" r:id="rId31"/>
    <p:sldId id="274" r:id="rId32"/>
    <p:sldId id="326"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29" r:id="rId61"/>
    <p:sldId id="331" r:id="rId62"/>
    <p:sldId id="332" r:id="rId63"/>
    <p:sldId id="333" r:id="rId64"/>
    <p:sldId id="334" r:id="rId65"/>
    <p:sldId id="335" r:id="rId66"/>
    <p:sldId id="336" r:id="rId67"/>
    <p:sldId id="337" r:id="rId68"/>
    <p:sldId id="338" r:id="rId69"/>
    <p:sldId id="339" r:id="rId70"/>
    <p:sldId id="327" r:id="rId71"/>
    <p:sldId id="256" r:id="rId72"/>
    <p:sldId id="257" r:id="rId73"/>
    <p:sldId id="258" r:id="rId74"/>
    <p:sldId id="259" r:id="rId75"/>
    <p:sldId id="260" r:id="rId76"/>
    <p:sldId id="261" r:id="rId77"/>
    <p:sldId id="351" r:id="rId78"/>
    <p:sldId id="352" r:id="rId79"/>
    <p:sldId id="262" r:id="rId80"/>
    <p:sldId id="263" r:id="rId81"/>
    <p:sldId id="264" r:id="rId82"/>
    <p:sldId id="265" r:id="rId83"/>
    <p:sldId id="344" r:id="rId84"/>
    <p:sldId id="345" r:id="rId85"/>
    <p:sldId id="346" r:id="rId86"/>
    <p:sldId id="347" r:id="rId87"/>
    <p:sldId id="348" r:id="rId88"/>
    <p:sldId id="353" r:id="rId89"/>
    <p:sldId id="354"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aldas" initials="DP" lastIdx="1" clrIdx="0">
    <p:extLst>
      <p:ext uri="{19B8F6BF-5375-455C-9EA6-DF929625EA0E}">
        <p15:presenceInfo xmlns:p15="http://schemas.microsoft.com/office/powerpoint/2012/main" userId="Donald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73" autoAdjust="0"/>
    <p:restoredTop sz="82907" autoAdjust="0"/>
  </p:normalViewPr>
  <p:slideViewPr>
    <p:cSldViewPr snapToGrid="0">
      <p:cViewPr varScale="1">
        <p:scale>
          <a:sx n="95" d="100"/>
          <a:sy n="95" d="100"/>
        </p:scale>
        <p:origin x="10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Amount of capabilities</a:t>
            </a:r>
            <a:r>
              <a:rPr lang="en-US" baseline="0"/>
              <a:t> / website</a:t>
            </a:r>
            <a:r>
              <a:rPr lang="en-US"/>
              <a:t> access</a:t>
            </a:r>
          </a:p>
        </c:rich>
      </c:tx>
      <c:layout>
        <c:manualLayout>
          <c:xMode val="edge"/>
          <c:yMode val="edge"/>
          <c:x val="0.32070753009322117"/>
          <c:y val="0.9355089355089355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manualLayout>
          <c:layoutTarget val="inner"/>
          <c:xMode val="edge"/>
          <c:yMode val="edge"/>
          <c:x val="0.11012156375189944"/>
          <c:y val="0"/>
          <c:w val="0.83567596615078288"/>
          <c:h val="0.89371167764868553"/>
        </c:manualLayout>
      </c:layout>
      <c:bar3DChart>
        <c:barDir val="bar"/>
        <c:grouping val="clustered"/>
        <c:varyColors val="0"/>
        <c:ser>
          <c:idx val="0"/>
          <c:order val="0"/>
          <c:tx>
            <c:strRef>
              <c:f>Sheet1!$B$1</c:f>
              <c:strCache>
                <c:ptCount val="1"/>
                <c:pt idx="0">
                  <c:v>Capabilities</c:v>
                </c:pt>
              </c:strCache>
            </c:strRef>
          </c:tx>
          <c:spPr>
            <a:solidFill>
              <a:schemeClr val="accent1"/>
            </a:solidFill>
            <a:ln>
              <a:noFill/>
            </a:ln>
            <a:effectLst/>
            <a:sp3d/>
          </c:spPr>
          <c:invertIfNegative val="0"/>
          <c:cat>
            <c:strRef>
              <c:f>Sheet1!$A$2:$A$7</c:f>
              <c:strCache>
                <c:ptCount val="6"/>
                <c:pt idx="0">
                  <c:v>Master Administrator</c:v>
                </c:pt>
                <c:pt idx="1">
                  <c:v>Administrator</c:v>
                </c:pt>
                <c:pt idx="2">
                  <c:v>Marketing Manager</c:v>
                </c:pt>
                <c:pt idx="3">
                  <c:v>Marketing Coordinator</c:v>
                </c:pt>
                <c:pt idx="4">
                  <c:v>Student</c:v>
                </c:pt>
                <c:pt idx="5">
                  <c:v>Guest</c:v>
                </c:pt>
              </c:strCache>
            </c:strRef>
          </c:cat>
          <c:val>
            <c:numRef>
              <c:f>Sheet1!$B$2:$B$7</c:f>
              <c:numCache>
                <c:formatCode>General</c:formatCode>
                <c:ptCount val="6"/>
                <c:pt idx="0">
                  <c:v>10</c:v>
                </c:pt>
                <c:pt idx="1">
                  <c:v>7</c:v>
                </c:pt>
                <c:pt idx="2">
                  <c:v>5</c:v>
                </c:pt>
                <c:pt idx="3">
                  <c:v>4</c:v>
                </c:pt>
                <c:pt idx="4">
                  <c:v>3</c:v>
                </c:pt>
                <c:pt idx="5">
                  <c:v>2</c:v>
                </c:pt>
              </c:numCache>
            </c:numRef>
          </c:val>
          <c:extLst>
            <c:ext xmlns:c16="http://schemas.microsoft.com/office/drawing/2014/chart" uri="{C3380CC4-5D6E-409C-BE32-E72D297353CC}">
              <c16:uniqueId val="{00000000-CDE8-4BDD-82E3-F636D4144A6E}"/>
            </c:ext>
          </c:extLst>
        </c:ser>
        <c:dLbls>
          <c:showLegendKey val="0"/>
          <c:showVal val="0"/>
          <c:showCatName val="0"/>
          <c:showSerName val="0"/>
          <c:showPercent val="0"/>
          <c:showBubbleSize val="0"/>
        </c:dLbls>
        <c:gapWidth val="150"/>
        <c:shape val="box"/>
        <c:axId val="848478591"/>
        <c:axId val="848476511"/>
        <c:axId val="0"/>
      </c:bar3DChart>
      <c:catAx>
        <c:axId val="84847859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848476511"/>
        <c:crosses val="autoZero"/>
        <c:auto val="1"/>
        <c:lblAlgn val="ctr"/>
        <c:lblOffset val="100"/>
        <c:noMultiLvlLbl val="0"/>
      </c:catAx>
      <c:valAx>
        <c:axId val="848476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4785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DC95E-7527-46AB-B5F6-6E6A41DECF97}" type="datetimeFigureOut">
              <a:rPr lang="en-GB" smtClean="0"/>
              <a:t>22/03/2017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08647-E0D6-44F2-BDFF-F68B3AD36867}" type="slidenum">
              <a:rPr lang="en-GB" smtClean="0"/>
              <a:t>‹#›</a:t>
            </a:fld>
            <a:endParaRPr lang="en-GB"/>
          </a:p>
        </p:txBody>
      </p:sp>
    </p:spTree>
    <p:extLst>
      <p:ext uri="{BB962C8B-B14F-4D97-AF65-F5344CB8AC3E}">
        <p14:creationId xmlns:p14="http://schemas.microsoft.com/office/powerpoint/2010/main" val="386702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9C7B112-8C3E-44D4-89D9-4E8017CD05F8}" type="slidenum">
              <a:rPr lang="en-GB" smtClean="0"/>
              <a:t>45</a:t>
            </a:fld>
            <a:endParaRPr lang="en-GB"/>
          </a:p>
        </p:txBody>
      </p:sp>
    </p:spTree>
    <p:extLst>
      <p:ext uri="{BB962C8B-B14F-4D97-AF65-F5344CB8AC3E}">
        <p14:creationId xmlns:p14="http://schemas.microsoft.com/office/powerpoint/2010/main" val="2051829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post system allows us</a:t>
            </a:r>
            <a:r>
              <a:rPr lang="en-US" baseline="0" dirty="0" smtClean="0"/>
              <a:t> to check posts and freely change them if needed, like certain words, </a:t>
            </a:r>
          </a:p>
          <a:p>
            <a:r>
              <a:rPr lang="en-US" baseline="0" dirty="0" smtClean="0"/>
              <a:t>Can even change if this post can be viewed publicly or not,</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69</a:t>
            </a:fld>
            <a:endParaRPr lang="en-US"/>
          </a:p>
        </p:txBody>
      </p:sp>
    </p:spTree>
    <p:extLst>
      <p:ext uri="{BB962C8B-B14F-4D97-AF65-F5344CB8AC3E}">
        <p14:creationId xmlns:p14="http://schemas.microsoft.com/office/powerpoint/2010/main" val="417751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first login</a:t>
            </a:r>
            <a:r>
              <a:rPr lang="en-US" baseline="0" dirty="0" smtClean="0"/>
              <a:t> as an admin, you get presented with the dashboard, this allows you to see everything that has go on with either the statistics of the website itself or users comments</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61</a:t>
            </a:fld>
            <a:endParaRPr lang="en-US"/>
          </a:p>
        </p:txBody>
      </p:sp>
    </p:spTree>
    <p:extLst>
      <p:ext uri="{BB962C8B-B14F-4D97-AF65-F5344CB8AC3E}">
        <p14:creationId xmlns:p14="http://schemas.microsoft.com/office/powerpoint/2010/main" val="2830994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Continuation</a:t>
            </a:r>
            <a:r>
              <a:rPr lang="en-US" baseline="0" dirty="0" smtClean="0"/>
              <a:t> of the admin’s dashboard, we have a “At a Glance” feature, which allows the admin to see exactly how many posts, pages and comments have been made</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62</a:t>
            </a:fld>
            <a:endParaRPr lang="en-US"/>
          </a:p>
        </p:txBody>
      </p:sp>
    </p:spTree>
    <p:extLst>
      <p:ext uri="{BB962C8B-B14F-4D97-AF65-F5344CB8AC3E}">
        <p14:creationId xmlns:p14="http://schemas.microsoft.com/office/powerpoint/2010/main" val="16794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page</a:t>
            </a:r>
            <a:r>
              <a:rPr lang="en-US" baseline="0" dirty="0" smtClean="0"/>
              <a:t> allows the admin to see the posts made and can either edit, delete them for either spam, explicit language and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63</a:t>
            </a:fld>
            <a:endParaRPr lang="en-US"/>
          </a:p>
        </p:txBody>
      </p:sp>
    </p:spTree>
    <p:extLst>
      <p:ext uri="{BB962C8B-B14F-4D97-AF65-F5344CB8AC3E}">
        <p14:creationId xmlns:p14="http://schemas.microsoft.com/office/powerpoint/2010/main" val="151598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page shows all of the images that are uploaded to the site, either by admin and higher or by other users like students, contributors. </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64</a:t>
            </a:fld>
            <a:endParaRPr lang="en-US"/>
          </a:p>
        </p:txBody>
      </p:sp>
    </p:spTree>
    <p:extLst>
      <p:ext uri="{BB962C8B-B14F-4D97-AF65-F5344CB8AC3E}">
        <p14:creationId xmlns:p14="http://schemas.microsoft.com/office/powerpoint/2010/main" val="314948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the image system, displaying information</a:t>
            </a:r>
            <a:r>
              <a:rPr lang="en-US" baseline="0" dirty="0" smtClean="0"/>
              <a:t> about image itself and the title, caption it was given when uploaded, and who uploaded it</a:t>
            </a:r>
          </a:p>
          <a:p>
            <a:endParaRPr lang="en-US" baseline="0" dirty="0" smtClean="0"/>
          </a:p>
          <a:p>
            <a:r>
              <a:rPr lang="en-US" baseline="0" dirty="0" smtClean="0"/>
              <a:t>Also the admin or higher can edit things or just delete the image depending on the nature of it.</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65</a:t>
            </a:fld>
            <a:endParaRPr lang="en-US"/>
          </a:p>
        </p:txBody>
      </p:sp>
    </p:spTree>
    <p:extLst>
      <p:ext uri="{BB962C8B-B14F-4D97-AF65-F5344CB8AC3E}">
        <p14:creationId xmlns:p14="http://schemas.microsoft.com/office/powerpoint/2010/main" val="380753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page</a:t>
            </a:r>
            <a:r>
              <a:rPr lang="en-US" baseline="0" dirty="0" smtClean="0"/>
              <a:t> shows the admins and higher, any new users, their role and information about them</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66</a:t>
            </a:fld>
            <a:endParaRPr lang="en-US"/>
          </a:p>
        </p:txBody>
      </p:sp>
    </p:spTree>
    <p:extLst>
      <p:ext uri="{BB962C8B-B14F-4D97-AF65-F5344CB8AC3E}">
        <p14:creationId xmlns:p14="http://schemas.microsoft.com/office/powerpoint/2010/main" val="4226980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shot, the admin can change the role of the new</a:t>
            </a:r>
            <a:r>
              <a:rPr lang="en-US" baseline="0" dirty="0" smtClean="0"/>
              <a:t> subscriber “</a:t>
            </a:r>
            <a:r>
              <a:rPr lang="en-US" baseline="0" dirty="0" err="1" smtClean="0"/>
              <a:t>bigben</a:t>
            </a:r>
            <a:r>
              <a:rPr lang="en-US" baseline="0" dirty="0" smtClean="0"/>
              <a:t>” to something else if necessary </a:t>
            </a:r>
          </a:p>
          <a:p>
            <a:r>
              <a:rPr lang="en-US" baseline="0" dirty="0" smtClean="0"/>
              <a:t>This is a way of eliminating spam accounts because they cant really do much</a:t>
            </a:r>
          </a:p>
        </p:txBody>
      </p:sp>
      <p:sp>
        <p:nvSpPr>
          <p:cNvPr id="4" name="Slide Number Placeholder 3"/>
          <p:cNvSpPr>
            <a:spLocks noGrp="1"/>
          </p:cNvSpPr>
          <p:nvPr>
            <p:ph type="sldNum" sz="quarter" idx="10"/>
          </p:nvPr>
        </p:nvSpPr>
        <p:spPr/>
        <p:txBody>
          <a:bodyPr/>
          <a:lstStyle/>
          <a:p>
            <a:fld id="{4F0FD67F-758D-9D41-AFD9-188927892E03}" type="slidenum">
              <a:rPr lang="en-US" smtClean="0"/>
              <a:t>67</a:t>
            </a:fld>
            <a:endParaRPr lang="en-US"/>
          </a:p>
        </p:txBody>
      </p:sp>
    </p:spTree>
    <p:extLst>
      <p:ext uri="{BB962C8B-B14F-4D97-AF65-F5344CB8AC3E}">
        <p14:creationId xmlns:p14="http://schemas.microsoft.com/office/powerpoint/2010/main" val="415637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change things</a:t>
            </a:r>
            <a:r>
              <a:rPr lang="en-US" baseline="0" dirty="0" smtClean="0"/>
              <a:t> on </a:t>
            </a:r>
            <a:r>
              <a:rPr lang="en-US" baseline="0" dirty="0" err="1" smtClean="0"/>
              <a:t>bigben’s</a:t>
            </a:r>
            <a:r>
              <a:rPr lang="en-US" baseline="0" dirty="0" smtClean="0"/>
              <a:t> account mainly if he puts any explicit things on there himself like in his bio or in this profile pic</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68</a:t>
            </a:fld>
            <a:endParaRPr lang="en-US"/>
          </a:p>
        </p:txBody>
      </p:sp>
    </p:spTree>
    <p:extLst>
      <p:ext uri="{BB962C8B-B14F-4D97-AF65-F5344CB8AC3E}">
        <p14:creationId xmlns:p14="http://schemas.microsoft.com/office/powerpoint/2010/main" val="3839905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4714C58-087F-4287-9D48-DE090ED4E34F}" type="datetimeFigureOut">
              <a:rPr lang="en-GB" smtClean="0"/>
              <a:t>22/03/2017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7321143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714C58-087F-4287-9D48-DE090ED4E34F}" type="datetimeFigureOut">
              <a:rPr lang="en-GB" smtClean="0"/>
              <a:t>22/03/2017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1868738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714C58-087F-4287-9D48-DE090ED4E34F}" type="datetimeFigureOut">
              <a:rPr lang="en-GB" smtClean="0"/>
              <a:t>22/03/2017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302155208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714C58-087F-4287-9D48-DE090ED4E34F}" type="datetimeFigureOut">
              <a:rPr lang="en-GB" smtClean="0"/>
              <a:t>22/03/2017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107620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4714C58-087F-4287-9D48-DE090ED4E34F}" type="datetimeFigureOut">
              <a:rPr lang="en-GB" smtClean="0"/>
              <a:t>22/03/2017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370896658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4714C58-087F-4287-9D48-DE090ED4E34F}" type="datetimeFigureOut">
              <a:rPr lang="en-GB" smtClean="0"/>
              <a:t>22/03/2017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14250968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4714C58-087F-4287-9D48-DE090ED4E34F}" type="datetimeFigureOut">
              <a:rPr lang="en-GB" smtClean="0"/>
              <a:t>22/03/2017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173235857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714C58-087F-4287-9D48-DE090ED4E34F}" type="datetimeFigureOut">
              <a:rPr lang="en-GB" smtClean="0"/>
              <a:t>22/03/2017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27403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14C58-087F-4287-9D48-DE090ED4E34F}" type="datetimeFigureOut">
              <a:rPr lang="en-GB" smtClean="0"/>
              <a:t>22/03/2017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342344728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714C58-087F-4287-9D48-DE090ED4E34F}" type="datetimeFigureOut">
              <a:rPr lang="en-GB" smtClean="0"/>
              <a:t>22/03/2017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32325164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714C58-087F-4287-9D48-DE090ED4E34F}" type="datetimeFigureOut">
              <a:rPr lang="en-GB" smtClean="0"/>
              <a:t>22/03/2017</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2660049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89000">
              <a:schemeClr val="bg1"/>
            </a:gs>
            <a:gs pos="100000">
              <a:schemeClr val="accent4">
                <a:lumMod val="40000"/>
                <a:lumOff val="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14C58-087F-4287-9D48-DE090ED4E34F}" type="datetimeFigureOut">
              <a:rPr lang="en-GB" smtClean="0"/>
              <a:t>22/03/2017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7F090-86F4-4BF4-A4A4-C7BA9C341653}" type="slidenum">
              <a:rPr lang="en-GB" smtClean="0"/>
              <a:t>‹#›</a:t>
            </a:fld>
            <a:endParaRPr lang="en-GB"/>
          </a:p>
        </p:txBody>
      </p:sp>
    </p:spTree>
    <p:extLst>
      <p:ext uri="{BB962C8B-B14F-4D97-AF65-F5344CB8AC3E}">
        <p14:creationId xmlns:p14="http://schemas.microsoft.com/office/powerpoint/2010/main" val="2842289363"/>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919162" y="2581275"/>
            <a:ext cx="10529888" cy="3495675"/>
          </a:xfrm>
          <a:noFill/>
        </p:spPr>
        <p:txBody>
          <a:bodyPr>
            <a:noAutofit/>
          </a:bodyPr>
          <a:lstStyle/>
          <a:p>
            <a:r>
              <a:rPr lang="en-GB" sz="2800" dirty="0" smtClean="0"/>
              <a:t>Donaldas </a:t>
            </a:r>
            <a:r>
              <a:rPr lang="en-GB" sz="2800" dirty="0" err="1" smtClean="0"/>
              <a:t>Petkus</a:t>
            </a:r>
            <a:r>
              <a:rPr lang="en-GB" sz="2800" dirty="0" smtClean="0"/>
              <a:t> – Product Owner / Scrum Master / Developer</a:t>
            </a:r>
            <a:br>
              <a:rPr lang="en-GB" sz="2800" dirty="0" smtClean="0"/>
            </a:br>
            <a:r>
              <a:rPr lang="en-GB" sz="2800" dirty="0" smtClean="0"/>
              <a:t/>
            </a:r>
            <a:br>
              <a:rPr lang="en-GB" sz="2800" dirty="0" smtClean="0"/>
            </a:br>
            <a:r>
              <a:rPr lang="en-GB" sz="2800" dirty="0" smtClean="0"/>
              <a:t>Martin </a:t>
            </a:r>
            <a:r>
              <a:rPr lang="en-GB" sz="2800" dirty="0" err="1" smtClean="0"/>
              <a:t>Whitford</a:t>
            </a:r>
            <a:r>
              <a:rPr lang="en-GB" sz="2800" dirty="0" smtClean="0"/>
              <a:t> – Database Designer / Information Architect</a:t>
            </a:r>
            <a:br>
              <a:rPr lang="en-GB" sz="2800" dirty="0" smtClean="0"/>
            </a:br>
            <a:r>
              <a:rPr lang="en-GB" sz="2800" dirty="0" smtClean="0"/>
              <a:t/>
            </a:r>
            <a:br>
              <a:rPr lang="en-GB" sz="2800" dirty="0" smtClean="0"/>
            </a:br>
            <a:r>
              <a:rPr lang="en-GB" sz="2800" dirty="0" smtClean="0"/>
              <a:t>Ben </a:t>
            </a:r>
            <a:r>
              <a:rPr lang="en-GB" sz="2800" dirty="0" err="1" smtClean="0"/>
              <a:t>Witchell</a:t>
            </a:r>
            <a:r>
              <a:rPr lang="en-GB" sz="2800" dirty="0" smtClean="0"/>
              <a:t> – Developer / Scrum Master</a:t>
            </a:r>
            <a:br>
              <a:rPr lang="en-GB" sz="2800" dirty="0" smtClean="0"/>
            </a:br>
            <a:r>
              <a:rPr lang="en-GB" sz="2800" dirty="0" smtClean="0"/>
              <a:t/>
            </a:r>
            <a:br>
              <a:rPr lang="en-GB" sz="2800" dirty="0" smtClean="0"/>
            </a:br>
            <a:r>
              <a:rPr lang="en-GB" sz="2800" dirty="0" smtClean="0"/>
              <a:t>Steven Neal – Developer</a:t>
            </a:r>
            <a:br>
              <a:rPr lang="en-GB" sz="2800" dirty="0" smtClean="0"/>
            </a:br>
            <a:r>
              <a:rPr lang="en-GB" sz="2800" dirty="0" smtClean="0"/>
              <a:t/>
            </a:r>
            <a:br>
              <a:rPr lang="en-GB" sz="2800" dirty="0" smtClean="0"/>
            </a:br>
            <a:r>
              <a:rPr lang="en-GB" sz="2800" dirty="0" err="1" smtClean="0"/>
              <a:t>Onye</a:t>
            </a:r>
            <a:r>
              <a:rPr lang="en-GB" sz="2800" dirty="0" smtClean="0"/>
              <a:t> </a:t>
            </a:r>
            <a:r>
              <a:rPr lang="en-GB" sz="2800" dirty="0" err="1" smtClean="0"/>
              <a:t>Ileke</a:t>
            </a:r>
            <a:r>
              <a:rPr lang="en-GB" sz="2800" dirty="0" smtClean="0"/>
              <a:t> - Tester</a:t>
            </a:r>
            <a:endParaRPr lang="en-GB" sz="2800" dirty="0"/>
          </a:p>
        </p:txBody>
      </p:sp>
      <p:sp>
        <p:nvSpPr>
          <p:cNvPr id="6" name="Title 1"/>
          <p:cNvSpPr txBox="1">
            <a:spLocks/>
          </p:cNvSpPr>
          <p:nvPr/>
        </p:nvSpPr>
        <p:spPr>
          <a:xfrm>
            <a:off x="3244850" y="1259712"/>
            <a:ext cx="5873750" cy="84772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dirty="0" err="1" smtClean="0"/>
              <a:t>Uniweb</a:t>
            </a:r>
            <a:r>
              <a:rPr lang="en-GB" sz="4000" dirty="0" smtClean="0"/>
              <a:t> Amigos Team:</a:t>
            </a:r>
            <a:endParaRPr lang="en-GB" sz="4000" dirty="0"/>
          </a:p>
        </p:txBody>
      </p:sp>
      <p:sp>
        <p:nvSpPr>
          <p:cNvPr id="7" name="TextBox 6"/>
          <p:cNvSpPr txBox="1"/>
          <p:nvPr/>
        </p:nvSpPr>
        <p:spPr>
          <a:xfrm>
            <a:off x="10668000"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2500684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2192000" cy="6019800"/>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3824287" y="6319391"/>
            <a:ext cx="4543425" cy="369332"/>
          </a:xfrm>
          <a:prstGeom prst="rect">
            <a:avLst/>
          </a:prstGeom>
          <a:noFill/>
        </p:spPr>
        <p:txBody>
          <a:bodyPr wrap="square" rtlCol="0">
            <a:spAutoFit/>
          </a:bodyPr>
          <a:lstStyle/>
          <a:p>
            <a:r>
              <a:rPr lang="en-GB" dirty="0" smtClean="0"/>
              <a:t>Users can </a:t>
            </a:r>
            <a:r>
              <a:rPr lang="en-GB" dirty="0"/>
              <a:t>zoom in up to 500% to read articles. </a:t>
            </a:r>
          </a:p>
        </p:txBody>
      </p:sp>
    </p:spTree>
    <p:extLst>
      <p:ext uri="{BB962C8B-B14F-4D97-AF65-F5344CB8AC3E}">
        <p14:creationId xmlns:p14="http://schemas.microsoft.com/office/powerpoint/2010/main" val="26001769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192001" cy="6019801"/>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2651761" y="6319391"/>
            <a:ext cx="6384174" cy="369332"/>
          </a:xfrm>
          <a:prstGeom prst="rect">
            <a:avLst/>
          </a:prstGeom>
          <a:noFill/>
        </p:spPr>
        <p:txBody>
          <a:bodyPr wrap="square" rtlCol="0">
            <a:spAutoFit/>
          </a:bodyPr>
          <a:lstStyle/>
          <a:p>
            <a:r>
              <a:rPr lang="en-GB" dirty="0"/>
              <a:t>Can click on any Tag and only articles with this tag will be listed.</a:t>
            </a:r>
          </a:p>
        </p:txBody>
      </p:sp>
    </p:spTree>
    <p:extLst>
      <p:ext uri="{BB962C8B-B14F-4D97-AF65-F5344CB8AC3E}">
        <p14:creationId xmlns:p14="http://schemas.microsoft.com/office/powerpoint/2010/main" val="92635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0"/>
            <a:ext cx="12222865" cy="6035040"/>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3887776" y="6319391"/>
            <a:ext cx="4447309" cy="369332"/>
          </a:xfrm>
          <a:prstGeom prst="rect">
            <a:avLst/>
          </a:prstGeom>
          <a:noFill/>
        </p:spPr>
        <p:txBody>
          <a:bodyPr wrap="square" rtlCol="0">
            <a:spAutoFit/>
          </a:bodyPr>
          <a:lstStyle/>
          <a:p>
            <a:r>
              <a:rPr lang="en-GB" dirty="0"/>
              <a:t>Guests can </a:t>
            </a:r>
            <a:r>
              <a:rPr lang="en-GB" dirty="0" smtClean="0"/>
              <a:t>comment on published articles.</a:t>
            </a:r>
            <a:endParaRPr lang="en-GB" dirty="0"/>
          </a:p>
        </p:txBody>
      </p:sp>
    </p:spTree>
    <p:extLst>
      <p:ext uri="{BB962C8B-B14F-4D97-AF65-F5344CB8AC3E}">
        <p14:creationId xmlns:p14="http://schemas.microsoft.com/office/powerpoint/2010/main" val="1833260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206029" cy="6026727"/>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4066395" y="6319391"/>
            <a:ext cx="4073236" cy="369332"/>
          </a:xfrm>
          <a:prstGeom prst="rect">
            <a:avLst/>
          </a:prstGeom>
          <a:noFill/>
        </p:spPr>
        <p:txBody>
          <a:bodyPr wrap="square" rtlCol="0">
            <a:spAutoFit/>
          </a:bodyPr>
          <a:lstStyle/>
          <a:p>
            <a:r>
              <a:rPr lang="en-GB" dirty="0"/>
              <a:t>Can click on Articles link to see all Articles</a:t>
            </a:r>
          </a:p>
        </p:txBody>
      </p:sp>
    </p:spTree>
    <p:extLst>
      <p:ext uri="{BB962C8B-B14F-4D97-AF65-F5344CB8AC3E}">
        <p14:creationId xmlns:p14="http://schemas.microsoft.com/office/powerpoint/2010/main" val="1175483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0"/>
            <a:ext cx="12222865" cy="6035040"/>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3285104" y="6319391"/>
            <a:ext cx="5652654" cy="369332"/>
          </a:xfrm>
          <a:prstGeom prst="rect">
            <a:avLst/>
          </a:prstGeom>
          <a:noFill/>
        </p:spPr>
        <p:txBody>
          <a:bodyPr wrap="square" rtlCol="0">
            <a:spAutoFit/>
          </a:bodyPr>
          <a:lstStyle/>
          <a:p>
            <a:r>
              <a:rPr lang="en-GB" dirty="0"/>
              <a:t>Can enter About Us page and read about this </a:t>
            </a:r>
            <a:r>
              <a:rPr lang="en-GB" dirty="0" smtClean="0"/>
              <a:t>organisation.</a:t>
            </a:r>
            <a:endParaRPr lang="en-GB" dirty="0"/>
          </a:p>
        </p:txBody>
      </p:sp>
    </p:spTree>
    <p:extLst>
      <p:ext uri="{BB962C8B-B14F-4D97-AF65-F5344CB8AC3E}">
        <p14:creationId xmlns:p14="http://schemas.microsoft.com/office/powerpoint/2010/main" val="2180773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206029" cy="6026727"/>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4297680" y="6312864"/>
            <a:ext cx="3491345" cy="382386"/>
          </a:xfrm>
          <a:prstGeom prst="rect">
            <a:avLst/>
          </a:prstGeom>
          <a:noFill/>
        </p:spPr>
        <p:txBody>
          <a:bodyPr wrap="square" rtlCol="0">
            <a:spAutoFit/>
          </a:bodyPr>
          <a:lstStyle/>
          <a:p>
            <a:r>
              <a:rPr lang="en-GB" dirty="0"/>
              <a:t>Guests can read public </a:t>
            </a:r>
            <a:r>
              <a:rPr lang="en-GB" dirty="0" smtClean="0"/>
              <a:t>promotions.</a:t>
            </a:r>
            <a:endParaRPr lang="en-GB" dirty="0"/>
          </a:p>
        </p:txBody>
      </p:sp>
    </p:spTree>
    <p:extLst>
      <p:ext uri="{BB962C8B-B14F-4D97-AF65-F5344CB8AC3E}">
        <p14:creationId xmlns:p14="http://schemas.microsoft.com/office/powerpoint/2010/main" val="2917621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1"/>
            <a:ext cx="12189194" cy="6018415"/>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3293208" y="6319391"/>
            <a:ext cx="5602778" cy="369332"/>
          </a:xfrm>
          <a:prstGeom prst="rect">
            <a:avLst/>
          </a:prstGeom>
          <a:noFill/>
        </p:spPr>
        <p:txBody>
          <a:bodyPr wrap="square" rtlCol="0">
            <a:spAutoFit/>
          </a:bodyPr>
          <a:lstStyle/>
          <a:p>
            <a:r>
              <a:rPr lang="en-GB" dirty="0"/>
              <a:t>Guest can register to the system and become a </a:t>
            </a:r>
            <a:r>
              <a:rPr lang="en-GB" dirty="0" smtClean="0"/>
              <a:t>subscriber.</a:t>
            </a:r>
            <a:endParaRPr lang="en-GB" dirty="0"/>
          </a:p>
        </p:txBody>
      </p:sp>
    </p:spTree>
    <p:extLst>
      <p:ext uri="{BB962C8B-B14F-4D97-AF65-F5344CB8AC3E}">
        <p14:creationId xmlns:p14="http://schemas.microsoft.com/office/powerpoint/2010/main" val="3039657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2172358" cy="6010102"/>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2927343" y="6150114"/>
            <a:ext cx="6317672" cy="646331"/>
          </a:xfrm>
          <a:prstGeom prst="rect">
            <a:avLst/>
          </a:prstGeom>
          <a:noFill/>
        </p:spPr>
        <p:txBody>
          <a:bodyPr wrap="square" rtlCol="0">
            <a:spAutoFit/>
          </a:bodyPr>
          <a:lstStyle/>
          <a:p>
            <a:r>
              <a:rPr lang="en-GB" dirty="0"/>
              <a:t>For a Guest certain links like “Members” or “Files” are not visible and Guest does not have access to these restricted </a:t>
            </a:r>
            <a:r>
              <a:rPr lang="en-GB" dirty="0" smtClean="0"/>
              <a:t>pages.</a:t>
            </a:r>
            <a:endParaRPr lang="en-GB" dirty="0"/>
          </a:p>
        </p:txBody>
      </p:sp>
    </p:spTree>
    <p:extLst>
      <p:ext uri="{BB962C8B-B14F-4D97-AF65-F5344CB8AC3E}">
        <p14:creationId xmlns:p14="http://schemas.microsoft.com/office/powerpoint/2010/main" val="583411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Student</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22465166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67989" y="6150114"/>
            <a:ext cx="7656021" cy="646331"/>
          </a:xfrm>
          <a:prstGeom prst="rect">
            <a:avLst/>
          </a:prstGeom>
          <a:noFill/>
        </p:spPr>
        <p:txBody>
          <a:bodyPr wrap="square" rtlCol="0">
            <a:spAutoFit/>
          </a:bodyPr>
          <a:lstStyle/>
          <a:p>
            <a:pPr lvl="0"/>
            <a:r>
              <a:rPr lang="en-GB" dirty="0"/>
              <a:t>On  login a student, user is presented with activity screen for uploading files to the system, along with all files that the user has uploaded in a table.</a:t>
            </a:r>
          </a:p>
        </p:txBody>
      </p:sp>
      <p:sp>
        <p:nvSpPr>
          <p:cNvPr id="6" name="Rectangle 2"/>
          <p:cNvSpPr>
            <a:spLocks noChangeArrowheads="1"/>
          </p:cNvSpPr>
          <p:nvPr/>
        </p:nvSpPr>
        <p:spPr bwMode="auto">
          <a:xfrm>
            <a:off x="1524001" y="89020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GB" sz="1350"/>
          </a:p>
        </p:txBody>
      </p:sp>
      <p:pic>
        <p:nvPicPr>
          <p:cNvPr id="2049" name="Picture 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0"/>
            <a:ext cx="12210655" cy="60101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471086" y="1477663"/>
            <a:ext cx="3249828" cy="300082"/>
          </a:xfrm>
          <a:prstGeom prst="rect">
            <a:avLst/>
          </a:prstGeom>
          <a:noFill/>
        </p:spPr>
        <p:txBody>
          <a:bodyPr wrap="square" rtlCol="0">
            <a:spAutoFit/>
          </a:bodyPr>
          <a:lstStyle/>
          <a:p>
            <a:r>
              <a:rPr lang="en-GB" sz="1350" b="1" dirty="0">
                <a:solidFill>
                  <a:schemeClr val="accent1"/>
                </a:solidFill>
              </a:rPr>
              <a:t>Student Functions &amp; Features</a:t>
            </a:r>
          </a:p>
        </p:txBody>
      </p:sp>
      <p:sp>
        <p:nvSpPr>
          <p:cNvPr id="11" name="TextBox 10"/>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
        <p:nvSpPr>
          <p:cNvPr id="12" name="TextBox 11"/>
          <p:cNvSpPr txBox="1"/>
          <p:nvPr/>
        </p:nvSpPr>
        <p:spPr>
          <a:xfrm>
            <a:off x="11045899" y="63025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927169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8687" y="2162256"/>
            <a:ext cx="4632325" cy="3809999"/>
          </a:xfrm>
          <a:noFill/>
        </p:spPr>
        <p:txBody>
          <a:bodyPr>
            <a:noAutofit/>
          </a:bodyPr>
          <a:lstStyle/>
          <a:p>
            <a:r>
              <a:rPr lang="en-GB" sz="3600" dirty="0" smtClean="0"/>
              <a:t>Light colour scheme,</a:t>
            </a:r>
            <a:br>
              <a:rPr lang="en-GB" sz="3600" dirty="0" smtClean="0"/>
            </a:br>
            <a:r>
              <a:rPr lang="en-GB" sz="3600" dirty="0" smtClean="0"/>
              <a:t>Simple and clear layout,</a:t>
            </a:r>
            <a:br>
              <a:rPr lang="en-GB" sz="3600" dirty="0" smtClean="0"/>
            </a:br>
            <a:r>
              <a:rPr lang="en-GB" sz="3600" dirty="0" smtClean="0"/>
              <a:t>Consistent design,</a:t>
            </a:r>
            <a:br>
              <a:rPr lang="en-GB" sz="3600" dirty="0" smtClean="0"/>
            </a:br>
            <a:r>
              <a:rPr lang="en-GB" sz="3600" dirty="0" smtClean="0"/>
              <a:t>Easy navigation,</a:t>
            </a:r>
            <a:br>
              <a:rPr lang="en-GB" sz="3600" dirty="0" smtClean="0"/>
            </a:br>
            <a:r>
              <a:rPr lang="en-GB" sz="3600" dirty="0" smtClean="0"/>
              <a:t>Fully responsive,</a:t>
            </a:r>
            <a:br>
              <a:rPr lang="en-GB" sz="3600" dirty="0" smtClean="0"/>
            </a:br>
            <a:r>
              <a:rPr lang="en-GB" sz="3600" dirty="0" smtClean="0"/>
              <a:t>Fast,</a:t>
            </a:r>
            <a:br>
              <a:rPr lang="en-GB" sz="3600" dirty="0" smtClean="0"/>
            </a:br>
            <a:r>
              <a:rPr lang="en-GB" sz="3600" dirty="0" smtClean="0"/>
              <a:t>Secure,</a:t>
            </a:r>
            <a:endParaRPr lang="en-GB" sz="3600" dirty="0"/>
          </a:p>
        </p:txBody>
      </p:sp>
      <p:sp>
        <p:nvSpPr>
          <p:cNvPr id="8" name="Title 1"/>
          <p:cNvSpPr txBox="1">
            <a:spLocks/>
          </p:cNvSpPr>
          <p:nvPr/>
        </p:nvSpPr>
        <p:spPr>
          <a:xfrm>
            <a:off x="3244850" y="1259712"/>
            <a:ext cx="5873750" cy="84772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dirty="0" smtClean="0"/>
              <a:t>Student Magazine</a:t>
            </a:r>
            <a:endParaRPr lang="en-GB" sz="4000" dirty="0"/>
          </a:p>
        </p:txBody>
      </p:sp>
      <p:sp>
        <p:nvSpPr>
          <p:cNvPr id="9" name="Title 1"/>
          <p:cNvSpPr txBox="1">
            <a:spLocks/>
          </p:cNvSpPr>
          <p:nvPr/>
        </p:nvSpPr>
        <p:spPr>
          <a:xfrm>
            <a:off x="7086600" y="2426545"/>
            <a:ext cx="4714876" cy="354571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dirty="0"/>
              <a:t>Ready for blind </a:t>
            </a:r>
            <a:r>
              <a:rPr lang="en-GB" sz="3600" dirty="0" smtClean="0"/>
              <a:t>people,</a:t>
            </a:r>
          </a:p>
          <a:p>
            <a:r>
              <a:rPr lang="en-GB" sz="3600" dirty="0" smtClean="0"/>
              <a:t>Easily </a:t>
            </a:r>
            <a:r>
              <a:rPr lang="en-GB" sz="3600" dirty="0"/>
              <a:t>Extendable</a:t>
            </a:r>
            <a:r>
              <a:rPr lang="en-GB" sz="3600" dirty="0" smtClean="0"/>
              <a:t>,</a:t>
            </a:r>
          </a:p>
          <a:p>
            <a:r>
              <a:rPr lang="en-GB" sz="3600" dirty="0"/>
              <a:t>Highly configurable</a:t>
            </a:r>
            <a:r>
              <a:rPr lang="en-GB" sz="3600" dirty="0" smtClean="0"/>
              <a:t>,</a:t>
            </a:r>
            <a:r>
              <a:rPr lang="en-GB" sz="3600" dirty="0"/>
              <a:t> </a:t>
            </a:r>
            <a:endParaRPr lang="en-GB" sz="3600" dirty="0" smtClean="0"/>
          </a:p>
          <a:p>
            <a:r>
              <a:rPr lang="en-GB" sz="3600" dirty="0" smtClean="0"/>
              <a:t>No </a:t>
            </a:r>
            <a:r>
              <a:rPr lang="en-GB" sz="3600" dirty="0"/>
              <a:t>coding required for </a:t>
            </a:r>
            <a:r>
              <a:rPr lang="en-GB" sz="3600" dirty="0" smtClean="0"/>
              <a:t>changes,</a:t>
            </a:r>
            <a:endParaRPr lang="en-GB" sz="3600" dirty="0"/>
          </a:p>
          <a:p>
            <a:r>
              <a:rPr lang="en-GB" sz="3600" dirty="0" smtClean="0"/>
              <a:t>Statistics,</a:t>
            </a:r>
          </a:p>
          <a:p>
            <a:r>
              <a:rPr lang="en-GB" sz="3600" dirty="0" smtClean="0"/>
              <a:t>Email notifications…</a:t>
            </a:r>
          </a:p>
        </p:txBody>
      </p:sp>
      <p:sp>
        <p:nvSpPr>
          <p:cNvPr id="10" name="Title 1"/>
          <p:cNvSpPr txBox="1">
            <a:spLocks/>
          </p:cNvSpPr>
          <p:nvPr/>
        </p:nvSpPr>
        <p:spPr>
          <a:xfrm>
            <a:off x="4606925" y="5915147"/>
            <a:ext cx="2768600" cy="75243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dirty="0" smtClean="0"/>
              <a:t>…and more…</a:t>
            </a:r>
            <a:endParaRPr lang="en-GB" sz="3600" dirty="0"/>
          </a:p>
        </p:txBody>
      </p:sp>
      <p:sp>
        <p:nvSpPr>
          <p:cNvPr id="11" name="TextBox 10"/>
          <p:cNvSpPr txBox="1"/>
          <p:nvPr/>
        </p:nvSpPr>
        <p:spPr>
          <a:xfrm>
            <a:off x="10668000"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17545994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07054" y="5934670"/>
            <a:ext cx="7781661" cy="923330"/>
          </a:xfrm>
          <a:prstGeom prst="rect">
            <a:avLst/>
          </a:prstGeom>
          <a:noFill/>
        </p:spPr>
        <p:txBody>
          <a:bodyPr wrap="square" rtlCol="0">
            <a:spAutoFit/>
          </a:bodyPr>
          <a:lstStyle/>
          <a:p>
            <a:r>
              <a:rPr lang="en-GB" dirty="0" smtClean="0"/>
              <a:t>Choosing the select files option enables report document uploads, but can only be submitted for approval by a coordinator by checking the terms and conditions box, doing so unlocks the upload button</a:t>
            </a:r>
            <a:endParaRPr lang="en-GB" dirty="0"/>
          </a:p>
        </p:txBody>
      </p:sp>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12195770" cy="5951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4267651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02194" y="6319391"/>
            <a:ext cx="4979324" cy="369332"/>
          </a:xfrm>
          <a:prstGeom prst="rect">
            <a:avLst/>
          </a:prstGeom>
          <a:noFill/>
        </p:spPr>
        <p:txBody>
          <a:bodyPr wrap="square" rtlCol="0">
            <a:spAutoFit/>
          </a:bodyPr>
          <a:lstStyle/>
          <a:p>
            <a:r>
              <a:rPr lang="en-GB" dirty="0"/>
              <a:t>Several items can be selected for a single </a:t>
            </a:r>
            <a:r>
              <a:rPr lang="en-GB" dirty="0" smtClean="0"/>
              <a:t>upload.</a:t>
            </a:r>
            <a:endParaRPr lang="en-GB" dirty="0"/>
          </a:p>
        </p:txBody>
      </p:sp>
      <p:pic>
        <p:nvPicPr>
          <p:cNvPr id="4099"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11019" y="512466"/>
            <a:ext cx="11220033" cy="5381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451774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66701" y="86747"/>
            <a:ext cx="9892145" cy="6063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043845" y="6314100"/>
            <a:ext cx="3337858" cy="369332"/>
          </a:xfrm>
          <a:prstGeom prst="rect">
            <a:avLst/>
          </a:prstGeom>
          <a:noFill/>
        </p:spPr>
        <p:txBody>
          <a:bodyPr wrap="square" rtlCol="0">
            <a:spAutoFit/>
          </a:bodyPr>
          <a:lstStyle/>
          <a:p>
            <a:r>
              <a:rPr lang="en-GB" dirty="0"/>
              <a:t>Several items </a:t>
            </a:r>
            <a:r>
              <a:rPr lang="en-GB" dirty="0" smtClean="0"/>
              <a:t>selected to upload.</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479948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0942" y="703385"/>
            <a:ext cx="12161058" cy="4580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104796" y="6319391"/>
            <a:ext cx="7951466" cy="369332"/>
          </a:xfrm>
          <a:prstGeom prst="rect">
            <a:avLst/>
          </a:prstGeom>
          <a:noFill/>
        </p:spPr>
        <p:txBody>
          <a:bodyPr wrap="square" rtlCol="0">
            <a:spAutoFit/>
          </a:bodyPr>
          <a:lstStyle/>
          <a:p>
            <a:r>
              <a:rPr lang="en-GB" dirty="0"/>
              <a:t>Upload confirmation requires user to agree to attached terms and </a:t>
            </a:r>
            <a:r>
              <a:rPr lang="en-GB" dirty="0" smtClean="0"/>
              <a:t>conditions.</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6100948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206029" cy="6026727"/>
          </a:xfrm>
        </p:spPr>
      </p:pic>
      <p:sp>
        <p:nvSpPr>
          <p:cNvPr id="5" name="TextBox 4"/>
          <p:cNvSpPr txBox="1"/>
          <p:nvPr/>
        </p:nvSpPr>
        <p:spPr>
          <a:xfrm>
            <a:off x="4107958" y="6319391"/>
            <a:ext cx="3990109" cy="369332"/>
          </a:xfrm>
          <a:prstGeom prst="rect">
            <a:avLst/>
          </a:prstGeom>
          <a:noFill/>
        </p:spPr>
        <p:txBody>
          <a:bodyPr wrap="square" rtlCol="0">
            <a:spAutoFit/>
          </a:bodyPr>
          <a:lstStyle/>
          <a:p>
            <a:r>
              <a:rPr lang="en-GB" dirty="0"/>
              <a:t>Student can read terms and </a:t>
            </a:r>
            <a:r>
              <a:rPr lang="en-GB" dirty="0" smtClean="0"/>
              <a:t>conditions.</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645484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83554" y="6319391"/>
            <a:ext cx="7005097" cy="369332"/>
          </a:xfrm>
          <a:prstGeom prst="rect">
            <a:avLst/>
          </a:prstGeom>
          <a:noFill/>
        </p:spPr>
        <p:txBody>
          <a:bodyPr wrap="square" rtlCol="0">
            <a:spAutoFit/>
          </a:bodyPr>
          <a:lstStyle/>
          <a:p>
            <a:r>
              <a:rPr lang="en-GB" dirty="0" smtClean="0"/>
              <a:t>Uploads </a:t>
            </a:r>
            <a:r>
              <a:rPr lang="en-GB" dirty="0"/>
              <a:t>will be stored within the users server space for later </a:t>
            </a:r>
            <a:r>
              <a:rPr lang="en-GB" dirty="0" smtClean="0"/>
              <a:t>selection.</a:t>
            </a:r>
            <a:endParaRPr lang="en-GB" dirty="0"/>
          </a:p>
        </p:txBody>
      </p:sp>
      <p:pic>
        <p:nvPicPr>
          <p:cNvPr id="7"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12172206" cy="5577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452284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899808" y="0"/>
            <a:ext cx="5861807" cy="605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195089" y="6319391"/>
            <a:ext cx="5271244" cy="369332"/>
          </a:xfrm>
          <a:prstGeom prst="rect">
            <a:avLst/>
          </a:prstGeom>
          <a:noFill/>
        </p:spPr>
        <p:txBody>
          <a:bodyPr wrap="square" rtlCol="0">
            <a:spAutoFit/>
          </a:bodyPr>
          <a:lstStyle/>
          <a:p>
            <a:r>
              <a:rPr lang="en-GB" dirty="0"/>
              <a:t>New uploads require the user to refresh the </a:t>
            </a:r>
            <a:r>
              <a:rPr lang="en-GB" dirty="0" smtClean="0"/>
              <a:t>page.</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12492194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1516" y="6319391"/>
            <a:ext cx="8944495" cy="369332"/>
          </a:xfrm>
          <a:prstGeom prst="rect">
            <a:avLst/>
          </a:prstGeom>
          <a:noFill/>
        </p:spPr>
        <p:txBody>
          <a:bodyPr wrap="square" rtlCol="0">
            <a:spAutoFit/>
          </a:bodyPr>
          <a:lstStyle/>
          <a:p>
            <a:r>
              <a:rPr lang="en-GB" dirty="0"/>
              <a:t>The ‘Manage’ tab features basic options for editing and removing files while on the </a:t>
            </a:r>
            <a:r>
              <a:rPr lang="en-GB" dirty="0" smtClean="0"/>
              <a:t>site.</a:t>
            </a:r>
            <a:endParaRPr lang="en-GB" dirty="0"/>
          </a:p>
        </p:txBody>
      </p:sp>
      <p:pic>
        <p:nvPicPr>
          <p:cNvPr id="5" name="Picture 4"/>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23482" y="284409"/>
            <a:ext cx="10980748" cy="5557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16358048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85905" y="442079"/>
            <a:ext cx="11122182" cy="535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
        <p:nvSpPr>
          <p:cNvPr id="6" name="TextBox 5"/>
          <p:cNvSpPr txBox="1"/>
          <p:nvPr/>
        </p:nvSpPr>
        <p:spPr>
          <a:xfrm>
            <a:off x="3891823" y="6150114"/>
            <a:ext cx="4423756" cy="646331"/>
          </a:xfrm>
          <a:prstGeom prst="rect">
            <a:avLst/>
          </a:prstGeom>
          <a:noFill/>
        </p:spPr>
        <p:txBody>
          <a:bodyPr wrap="square" rtlCol="0">
            <a:spAutoFit/>
          </a:bodyPr>
          <a:lstStyle/>
          <a:p>
            <a:r>
              <a:rPr lang="en-GB" dirty="0"/>
              <a:t>Upload is restricted for invalid file </a:t>
            </a:r>
            <a:r>
              <a:rPr lang="en-GB" dirty="0" smtClean="0"/>
              <a:t>types. </a:t>
            </a:r>
          </a:p>
          <a:p>
            <a:r>
              <a:rPr lang="en-GB" dirty="0" smtClean="0"/>
              <a:t>More </a:t>
            </a:r>
            <a:r>
              <a:rPr lang="en-GB" dirty="0"/>
              <a:t>control over the entities being </a:t>
            </a:r>
            <a:r>
              <a:rPr lang="en-GB" dirty="0" smtClean="0"/>
              <a:t>hosted.</a:t>
            </a:r>
            <a:endParaRPr lang="en-GB" dirty="0"/>
          </a:p>
        </p:txBody>
      </p:sp>
    </p:spTree>
    <p:extLst>
      <p:ext uri="{BB962C8B-B14F-4D97-AF65-F5344CB8AC3E}">
        <p14:creationId xmlns:p14="http://schemas.microsoft.com/office/powerpoint/2010/main" val="17902727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0545" y="199507"/>
            <a:ext cx="7530739" cy="2410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0545" y="2851267"/>
            <a:ext cx="7545706" cy="2726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
        <p:nvSpPr>
          <p:cNvPr id="8" name="TextBox 7"/>
          <p:cNvSpPr txBox="1"/>
          <p:nvPr/>
        </p:nvSpPr>
        <p:spPr>
          <a:xfrm>
            <a:off x="3891823" y="6150114"/>
            <a:ext cx="4423756" cy="646331"/>
          </a:xfrm>
          <a:prstGeom prst="rect">
            <a:avLst/>
          </a:prstGeom>
          <a:noFill/>
        </p:spPr>
        <p:txBody>
          <a:bodyPr wrap="square" rtlCol="0">
            <a:spAutoFit/>
          </a:bodyPr>
          <a:lstStyle/>
          <a:p>
            <a:r>
              <a:rPr lang="en-GB" dirty="0"/>
              <a:t>Upload is restricted for invalid file </a:t>
            </a:r>
            <a:r>
              <a:rPr lang="en-GB" dirty="0" smtClean="0"/>
              <a:t>types. </a:t>
            </a:r>
          </a:p>
          <a:p>
            <a:r>
              <a:rPr lang="en-GB" dirty="0" smtClean="0"/>
              <a:t>More </a:t>
            </a:r>
            <a:r>
              <a:rPr lang="en-GB" dirty="0"/>
              <a:t>control over the entities being </a:t>
            </a:r>
            <a:r>
              <a:rPr lang="en-GB" dirty="0" smtClean="0"/>
              <a:t>hosted.</a:t>
            </a:r>
            <a:endParaRPr lang="en-GB" dirty="0"/>
          </a:p>
        </p:txBody>
      </p:sp>
    </p:spTree>
    <p:extLst>
      <p:ext uri="{BB962C8B-B14F-4D97-AF65-F5344CB8AC3E}">
        <p14:creationId xmlns:p14="http://schemas.microsoft.com/office/powerpoint/2010/main" val="2845524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736072484"/>
              </p:ext>
            </p:extLst>
          </p:nvPr>
        </p:nvGraphicFramePr>
        <p:xfrm>
          <a:off x="904875" y="2212439"/>
          <a:ext cx="10553700" cy="4250234"/>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3"/>
          <p:cNvSpPr>
            <a:spLocks noChangeArrowheads="1"/>
          </p:cNvSpPr>
          <p:nvPr/>
        </p:nvSpPr>
        <p:spPr bwMode="auto">
          <a:xfrm>
            <a:off x="4251325" y="1504970"/>
            <a:ext cx="3860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Student Magazine - role capabilities</a:t>
            </a: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10668000"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10455275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22823" y="482321"/>
            <a:ext cx="5852989" cy="5569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929149" y="6319391"/>
            <a:ext cx="7384473" cy="369332"/>
          </a:xfrm>
          <a:prstGeom prst="rect">
            <a:avLst/>
          </a:prstGeom>
        </p:spPr>
        <p:txBody>
          <a:bodyPr wrap="square">
            <a:spAutoFit/>
          </a:bodyPr>
          <a:lstStyle/>
          <a:p>
            <a:r>
              <a:rPr lang="en-GB" dirty="0"/>
              <a:t>The User library includes search, filter and navigation options for </a:t>
            </a:r>
            <a:r>
              <a:rPr lang="en-GB" dirty="0" smtClean="0"/>
              <a:t>handling. </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pic>
        <p:nvPicPr>
          <p:cNvPr id="7"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675812" y="1990910"/>
            <a:ext cx="5087815" cy="2845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57292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21332" y="5934670"/>
            <a:ext cx="9094122" cy="923330"/>
          </a:xfrm>
          <a:prstGeom prst="rect">
            <a:avLst/>
          </a:prstGeom>
          <a:noFill/>
        </p:spPr>
        <p:txBody>
          <a:bodyPr wrap="square" rtlCol="0">
            <a:spAutoFit/>
          </a:bodyPr>
          <a:lstStyle/>
          <a:p>
            <a:pPr marL="128588" indent="-128588">
              <a:buFontTx/>
              <a:buChar char="-"/>
            </a:pPr>
            <a:r>
              <a:rPr lang="en-GB" dirty="0" smtClean="0"/>
              <a:t>Beneath </a:t>
            </a:r>
            <a:r>
              <a:rPr lang="en-GB" dirty="0"/>
              <a:t>said library is a bulk action setting for functions influencing larger batches of files.</a:t>
            </a:r>
          </a:p>
          <a:p>
            <a:pPr marL="128588" indent="-128588">
              <a:buFontTx/>
              <a:buChar char="-"/>
            </a:pPr>
            <a:r>
              <a:rPr lang="en-GB" dirty="0" smtClean="0"/>
              <a:t>Files </a:t>
            </a:r>
            <a:r>
              <a:rPr lang="en-GB" dirty="0"/>
              <a:t>can be selected for this through left-clicking</a:t>
            </a:r>
          </a:p>
          <a:p>
            <a:pPr marL="128588" indent="-128588">
              <a:buFontTx/>
              <a:buChar char="-"/>
            </a:pPr>
            <a:r>
              <a:rPr lang="en-GB" dirty="0" smtClean="0"/>
              <a:t>Potentially </a:t>
            </a:r>
            <a:r>
              <a:rPr lang="en-GB" dirty="0"/>
              <a:t>this allows the transmitting of files between users</a:t>
            </a:r>
          </a:p>
        </p:txBody>
      </p:sp>
      <p:pic>
        <p:nvPicPr>
          <p:cNvPr id="8196" name="Picture 4"/>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39230" y="906924"/>
            <a:ext cx="10458324" cy="2790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888599" y="3302975"/>
            <a:ext cx="2559585" cy="203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0882472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34014" y="782676"/>
            <a:ext cx="10749368" cy="5063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14961" y="6319391"/>
            <a:ext cx="1346312" cy="369332"/>
          </a:xfrm>
          <a:prstGeom prst="rect">
            <a:avLst/>
          </a:prstGeom>
          <a:noFill/>
        </p:spPr>
        <p:txBody>
          <a:bodyPr wrap="square" rtlCol="0">
            <a:spAutoFit/>
          </a:bodyPr>
          <a:lstStyle/>
          <a:p>
            <a:r>
              <a:rPr lang="en-GB" dirty="0" smtClean="0"/>
              <a:t>Pagination.</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10495800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a:ext>
            </a:extLst>
          </a:blip>
          <a:srcRect/>
          <a:stretch/>
        </p:blipFill>
        <p:spPr bwMode="auto">
          <a:xfrm>
            <a:off x="495672" y="502418"/>
            <a:ext cx="11183385" cy="3862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371047" y="6319391"/>
            <a:ext cx="3459478" cy="369332"/>
          </a:xfrm>
          <a:prstGeom prst="rect">
            <a:avLst/>
          </a:prstGeom>
          <a:noFill/>
        </p:spPr>
        <p:txBody>
          <a:bodyPr wrap="square" rtlCol="0">
            <a:spAutoFit/>
          </a:bodyPr>
          <a:lstStyle/>
          <a:p>
            <a:r>
              <a:rPr lang="en-GB" dirty="0"/>
              <a:t>Account Communication </a:t>
            </a:r>
            <a:r>
              <a:rPr lang="en-GB" dirty="0" smtClean="0"/>
              <a:t>Features.</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40009849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67105" y="221064"/>
            <a:ext cx="5764636" cy="458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57664" y="5175739"/>
            <a:ext cx="3737429" cy="369332"/>
          </a:xfrm>
          <a:prstGeom prst="rect">
            <a:avLst/>
          </a:prstGeom>
          <a:noFill/>
        </p:spPr>
        <p:txBody>
          <a:bodyPr wrap="square" rtlCol="0">
            <a:spAutoFit/>
          </a:bodyPr>
          <a:lstStyle/>
          <a:p>
            <a:r>
              <a:rPr lang="en-GB" dirty="0"/>
              <a:t>Student Account Settings &amp; Details</a:t>
            </a:r>
          </a:p>
        </p:txBody>
      </p:sp>
      <p:sp>
        <p:nvSpPr>
          <p:cNvPr id="6" name="TextBox 5"/>
          <p:cNvSpPr txBox="1"/>
          <p:nvPr/>
        </p:nvSpPr>
        <p:spPr>
          <a:xfrm>
            <a:off x="1604356" y="5965448"/>
            <a:ext cx="9892145" cy="923330"/>
          </a:xfrm>
          <a:prstGeom prst="rect">
            <a:avLst/>
          </a:prstGeom>
          <a:noFill/>
        </p:spPr>
        <p:txBody>
          <a:bodyPr wrap="square" rtlCol="0">
            <a:spAutoFit/>
          </a:bodyPr>
          <a:lstStyle/>
          <a:p>
            <a:pPr marL="128588" indent="-128588">
              <a:buFontTx/>
              <a:buChar char="-"/>
            </a:pPr>
            <a:r>
              <a:rPr lang="en-GB" dirty="0"/>
              <a:t>Account profile view, basic summary of account or user</a:t>
            </a:r>
          </a:p>
          <a:p>
            <a:pPr marL="128588" indent="-128588">
              <a:buFontTx/>
              <a:buChar char="-"/>
            </a:pPr>
            <a:r>
              <a:rPr lang="en-GB" dirty="0" smtClean="0"/>
              <a:t>Features </a:t>
            </a:r>
            <a:r>
              <a:rPr lang="en-GB" dirty="0"/>
              <a:t>links to inter and intra communications</a:t>
            </a:r>
          </a:p>
          <a:p>
            <a:pPr marL="128588" indent="-128588">
              <a:buFontTx/>
              <a:buChar char="-"/>
            </a:pPr>
            <a:r>
              <a:rPr lang="en-GB" dirty="0" smtClean="0"/>
              <a:t>Grants </a:t>
            </a:r>
            <a:r>
              <a:rPr lang="en-GB" dirty="0"/>
              <a:t>access to user account settings, for control over personal details &amp; account security</a:t>
            </a:r>
          </a:p>
        </p:txBody>
      </p:sp>
      <p:pic>
        <p:nvPicPr>
          <p:cNvPr id="11267"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463705" y="1778558"/>
            <a:ext cx="6208037" cy="4186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327251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12204810" cy="5419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50771" y="6319391"/>
            <a:ext cx="5297978" cy="369332"/>
          </a:xfrm>
          <a:prstGeom prst="rect">
            <a:avLst/>
          </a:prstGeom>
          <a:noFill/>
        </p:spPr>
        <p:txBody>
          <a:bodyPr wrap="square" rtlCol="0">
            <a:spAutoFit/>
          </a:bodyPr>
          <a:lstStyle/>
          <a:p>
            <a:pPr marL="128588" indent="-128588">
              <a:buFontTx/>
              <a:buChar char="-"/>
            </a:pPr>
            <a:r>
              <a:rPr lang="en-GB" dirty="0"/>
              <a:t>Internal account communications &amp; notifications hub</a:t>
            </a:r>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11116114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03486" y="0"/>
            <a:ext cx="10394069" cy="5646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422466" y="6319391"/>
            <a:ext cx="6937158" cy="369332"/>
          </a:xfrm>
          <a:prstGeom prst="rect">
            <a:avLst/>
          </a:prstGeom>
          <a:noFill/>
        </p:spPr>
        <p:txBody>
          <a:bodyPr wrap="square" rtlCol="0">
            <a:spAutoFit/>
          </a:bodyPr>
          <a:lstStyle/>
          <a:p>
            <a:pPr marL="128588" indent="-128588">
              <a:buFontTx/>
              <a:buChar char="-"/>
            </a:pPr>
            <a:r>
              <a:rPr lang="en-GB" dirty="0"/>
              <a:t>Account notifications are also available externally via webmail client.</a:t>
            </a:r>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32693803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Marketing Coordinator</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16467734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16432" y="6319391"/>
            <a:ext cx="1870961" cy="369332"/>
          </a:xfrm>
          <a:prstGeom prst="rect">
            <a:avLst/>
          </a:prstGeom>
        </p:spPr>
        <p:txBody>
          <a:bodyPr wrap="square">
            <a:spAutoFit/>
          </a:bodyPr>
          <a:lstStyle/>
          <a:p>
            <a:r>
              <a:rPr lang="en-GB" dirty="0"/>
              <a:t>Private </a:t>
            </a:r>
            <a:r>
              <a:rPr lang="en-GB" dirty="0" smtClean="0"/>
              <a:t>messages.</a:t>
            </a:r>
            <a:endParaRPr lang="en-GB" dirty="0"/>
          </a:p>
        </p:txBody>
      </p:sp>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73238" y="193305"/>
            <a:ext cx="11187165" cy="5620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3584638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09060" y="110532"/>
            <a:ext cx="11696007" cy="593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02383" y="6262573"/>
            <a:ext cx="3067993" cy="369332"/>
          </a:xfrm>
          <a:prstGeom prst="rect">
            <a:avLst/>
          </a:prstGeom>
          <a:noFill/>
        </p:spPr>
        <p:txBody>
          <a:bodyPr wrap="square" rtlCol="0">
            <a:spAutoFit/>
          </a:bodyPr>
          <a:lstStyle/>
          <a:p>
            <a:r>
              <a:rPr lang="en-GB" dirty="0"/>
              <a:t>Message was sent successfully.</a:t>
            </a:r>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5553906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Guest</a:t>
            </a:r>
            <a:endParaRPr lang="en-GB" dirty="0"/>
          </a:p>
        </p:txBody>
      </p:sp>
      <p:sp>
        <p:nvSpPr>
          <p:cNvPr id="4" name="TextBox 3"/>
          <p:cNvSpPr txBox="1"/>
          <p:nvPr/>
        </p:nvSpPr>
        <p:spPr>
          <a:xfrm>
            <a:off x="10668000"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15814175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82321" y="221065"/>
            <a:ext cx="11538856" cy="5606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541132" y="6271747"/>
            <a:ext cx="4148862" cy="369332"/>
          </a:xfrm>
          <a:prstGeom prst="rect">
            <a:avLst/>
          </a:prstGeom>
          <a:noFill/>
        </p:spPr>
        <p:txBody>
          <a:bodyPr wrap="square" rtlCol="0">
            <a:spAutoFit/>
          </a:bodyPr>
          <a:lstStyle/>
          <a:p>
            <a:r>
              <a:rPr lang="en-GB" dirty="0"/>
              <a:t>Searching for Student so I can email </a:t>
            </a:r>
            <a:r>
              <a:rPr lang="en-GB" dirty="0" smtClean="0"/>
              <a:t>them.</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29840801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51692" y="174511"/>
            <a:ext cx="11840307" cy="587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426590" y="6093296"/>
            <a:ext cx="6912768" cy="646331"/>
          </a:xfrm>
          <a:prstGeom prst="rect">
            <a:avLst/>
          </a:prstGeom>
          <a:noFill/>
        </p:spPr>
        <p:txBody>
          <a:bodyPr wrap="square" rtlCol="0">
            <a:spAutoFit/>
          </a:bodyPr>
          <a:lstStyle/>
          <a:p>
            <a:r>
              <a:rPr lang="en-GB" dirty="0"/>
              <a:t>Also send messages to student. / compose message.. you can send two ways/ just like mailing system you can also check your inbox</a:t>
            </a:r>
            <a:r>
              <a:rPr lang="en-GB" dirty="0" smtClean="0"/>
              <a:t>.</a:t>
            </a:r>
            <a:endParaRPr lang="en-GB"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35701070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bwMode="auto">
          <a:xfrm>
            <a:off x="221064" y="241160"/>
            <a:ext cx="11860404" cy="5535820"/>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2750109" y="6262573"/>
            <a:ext cx="6739474" cy="369332"/>
          </a:xfrm>
          <a:prstGeom prst="rect">
            <a:avLst/>
          </a:prstGeom>
          <a:noFill/>
        </p:spPr>
        <p:txBody>
          <a:bodyPr wrap="none" rtlCol="0">
            <a:spAutoFit/>
          </a:bodyPr>
          <a:lstStyle/>
          <a:p>
            <a:r>
              <a:rPr lang="en-GB" dirty="0"/>
              <a:t>Accessing the dashboard and seeing all submissions within my </a:t>
            </a:r>
            <a:r>
              <a:rPr lang="en-GB" dirty="0" smtClean="0"/>
              <a:t>faculty.</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5845316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bwMode="auto">
          <a:xfrm>
            <a:off x="1188720" y="0"/>
            <a:ext cx="10083338" cy="6150114"/>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1520631" y="6262573"/>
            <a:ext cx="8480211" cy="369332"/>
          </a:xfrm>
          <a:prstGeom prst="rect">
            <a:avLst/>
          </a:prstGeom>
        </p:spPr>
        <p:txBody>
          <a:bodyPr wrap="square">
            <a:spAutoFit/>
          </a:bodyPr>
          <a:lstStyle/>
          <a:p>
            <a:r>
              <a:rPr lang="en-GB" dirty="0"/>
              <a:t>Marketing-</a:t>
            </a:r>
            <a:r>
              <a:rPr lang="en-GB" dirty="0" err="1"/>
              <a:t>coodinator</a:t>
            </a:r>
            <a:r>
              <a:rPr lang="en-GB" dirty="0"/>
              <a:t> can also rename, remove delete file can move them all delete </a:t>
            </a:r>
            <a:r>
              <a:rPr lang="en-GB" dirty="0" smtClean="0"/>
              <a:t>all.</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19365447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30676" y="0"/>
            <a:ext cx="11114713" cy="6139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718907" y="6319391"/>
            <a:ext cx="7338249" cy="369332"/>
          </a:xfrm>
          <a:prstGeom prst="rect">
            <a:avLst/>
          </a:prstGeom>
          <a:noFill/>
        </p:spPr>
        <p:txBody>
          <a:bodyPr wrap="square" rtlCol="0">
            <a:spAutoFit/>
          </a:bodyPr>
          <a:lstStyle/>
          <a:p>
            <a:r>
              <a:rPr lang="en-GB" dirty="0"/>
              <a:t>Different ways to access my dashboard and change my  account </a:t>
            </a:r>
            <a:r>
              <a:rPr lang="en-GB" dirty="0" smtClean="0"/>
              <a:t>setting. </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10602936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cstate="email">
            <a:extLst>
              <a:ext uri="{28A0092B-C50C-407E-A947-70E740481C1C}">
                <a14:useLocalDpi xmlns:a14="http://schemas.microsoft.com/office/drawing/2010/main"/>
              </a:ext>
            </a:extLst>
          </a:blip>
          <a:srcRect/>
          <a:stretch/>
        </p:blipFill>
        <p:spPr bwMode="auto">
          <a:xfrm>
            <a:off x="649698" y="0"/>
            <a:ext cx="10898582" cy="6150114"/>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3341948" y="6319391"/>
            <a:ext cx="4572000" cy="369332"/>
          </a:xfrm>
          <a:prstGeom prst="rect">
            <a:avLst/>
          </a:prstGeom>
        </p:spPr>
        <p:txBody>
          <a:bodyPr>
            <a:spAutoFit/>
          </a:bodyPr>
          <a:lstStyle/>
          <a:p>
            <a:r>
              <a:rPr lang="en-GB" dirty="0"/>
              <a:t>Can change my personal details and </a:t>
            </a:r>
            <a:r>
              <a:rPr lang="en-GB" dirty="0" smtClean="0"/>
              <a:t>password. </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1844639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78997" y="154834"/>
            <a:ext cx="11712035" cy="58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51089" y="6319391"/>
            <a:ext cx="6709289" cy="369332"/>
          </a:xfrm>
          <a:prstGeom prst="rect">
            <a:avLst/>
          </a:prstGeom>
          <a:noFill/>
        </p:spPr>
        <p:txBody>
          <a:bodyPr wrap="square" rtlCol="0">
            <a:spAutoFit/>
          </a:bodyPr>
          <a:lstStyle/>
          <a:p>
            <a:r>
              <a:rPr lang="en-GB" dirty="0"/>
              <a:t>Can also view all the users and see how many times they </a:t>
            </a:r>
            <a:r>
              <a:rPr lang="en-GB" dirty="0" smtClean="0"/>
              <a:t>posted.</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21102512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01197" y="180871"/>
            <a:ext cx="11449641" cy="573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77538" y="6319391"/>
            <a:ext cx="8636923" cy="369332"/>
          </a:xfrm>
          <a:prstGeom prst="rect">
            <a:avLst/>
          </a:prstGeom>
          <a:noFill/>
        </p:spPr>
        <p:txBody>
          <a:bodyPr wrap="square" rtlCol="0">
            <a:spAutoFit/>
          </a:bodyPr>
          <a:lstStyle/>
          <a:p>
            <a:r>
              <a:rPr lang="en-GB" dirty="0"/>
              <a:t>I can also view how many people comments, </a:t>
            </a:r>
            <a:r>
              <a:rPr lang="en-GB" dirty="0" smtClean="0"/>
              <a:t>however </a:t>
            </a:r>
            <a:r>
              <a:rPr lang="en-GB" dirty="0"/>
              <a:t>I can only </a:t>
            </a:r>
            <a:r>
              <a:rPr lang="en-GB" dirty="0" smtClean="0"/>
              <a:t>view, </a:t>
            </a:r>
            <a:r>
              <a:rPr lang="en-GB" dirty="0"/>
              <a:t>not </a:t>
            </a:r>
            <a:r>
              <a:rPr lang="en-GB" dirty="0" smtClean="0"/>
              <a:t>delete.</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25723026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11498" y="319940"/>
            <a:ext cx="11682923" cy="5255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628935" y="6319391"/>
            <a:ext cx="6939485" cy="369332"/>
          </a:xfrm>
          <a:prstGeom prst="rect">
            <a:avLst/>
          </a:prstGeom>
          <a:noFill/>
        </p:spPr>
        <p:txBody>
          <a:bodyPr wrap="square" rtlCol="0">
            <a:spAutoFit/>
          </a:bodyPr>
          <a:lstStyle/>
          <a:p>
            <a:r>
              <a:rPr lang="en-GB" dirty="0"/>
              <a:t>Can also view all the post and see how many people have viewed it.</a:t>
            </a:r>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1617855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email">
            <a:extLst>
              <a:ext uri="{28A0092B-C50C-407E-A947-70E740481C1C}">
                <a14:useLocalDpi xmlns:a14="http://schemas.microsoft.com/office/drawing/2010/main"/>
              </a:ext>
            </a:extLst>
          </a:blip>
          <a:srcRect l="-2"/>
          <a:stretch/>
        </p:blipFill>
        <p:spPr bwMode="auto">
          <a:xfrm>
            <a:off x="341643" y="241160"/>
            <a:ext cx="11538857" cy="5731921"/>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2501000" y="6319391"/>
            <a:ext cx="6717815" cy="369332"/>
          </a:xfrm>
          <a:prstGeom prst="rect">
            <a:avLst/>
          </a:prstGeom>
          <a:noFill/>
        </p:spPr>
        <p:txBody>
          <a:bodyPr wrap="square" rtlCol="0">
            <a:spAutoFit/>
          </a:bodyPr>
          <a:lstStyle/>
          <a:p>
            <a:r>
              <a:rPr lang="en-GB" dirty="0"/>
              <a:t>Timer for the student to remind them about the time left to </a:t>
            </a:r>
            <a:r>
              <a:rPr lang="en-GB" dirty="0" smtClean="0"/>
              <a:t>upload. </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4252110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2192000" cy="6019800"/>
          </a:xfrm>
        </p:spPr>
      </p:pic>
      <p:sp>
        <p:nvSpPr>
          <p:cNvPr id="5" name="TextBox 4"/>
          <p:cNvSpPr txBox="1"/>
          <p:nvPr/>
        </p:nvSpPr>
        <p:spPr>
          <a:xfrm>
            <a:off x="3477016" y="6319391"/>
            <a:ext cx="5999968" cy="369332"/>
          </a:xfrm>
          <a:prstGeom prst="rect">
            <a:avLst/>
          </a:prstGeom>
          <a:noFill/>
        </p:spPr>
        <p:txBody>
          <a:bodyPr wrap="square" rtlCol="0">
            <a:spAutoFit/>
          </a:bodyPr>
          <a:lstStyle/>
          <a:p>
            <a:r>
              <a:rPr lang="en-GB" dirty="0" smtClean="0"/>
              <a:t>That’s how the website front page looks like for a guest.</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1793520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67667" y="2349542"/>
            <a:ext cx="6222602" cy="1629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smtClean="0"/>
              <a:t>Marketing Manager</a:t>
            </a:r>
            <a:endParaRPr lang="en-GB" sz="6000"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36294277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432079" y="0"/>
            <a:ext cx="11428325" cy="5739526"/>
          </a:xfrm>
          <a:prstGeom prst="rect">
            <a:avLst/>
          </a:prstGeom>
        </p:spPr>
      </p:pic>
      <p:sp>
        <p:nvSpPr>
          <p:cNvPr id="5" name="TextBox 4"/>
          <p:cNvSpPr txBox="1"/>
          <p:nvPr/>
        </p:nvSpPr>
        <p:spPr>
          <a:xfrm>
            <a:off x="4763384" y="5974023"/>
            <a:ext cx="2493627" cy="715581"/>
          </a:xfrm>
          <a:prstGeom prst="rect">
            <a:avLst/>
          </a:prstGeom>
          <a:noFill/>
        </p:spPr>
        <p:txBody>
          <a:bodyPr wrap="square" rtlCol="0">
            <a:spAutoFit/>
          </a:bodyPr>
          <a:lstStyle/>
          <a:p>
            <a:r>
              <a:rPr lang="en-GB" sz="1350" dirty="0"/>
              <a:t>Four of the faculties showing:</a:t>
            </a:r>
          </a:p>
          <a:p>
            <a:pPr marL="214313" indent="-214313">
              <a:buFont typeface="Arial" panose="020B0604020202020204" pitchFamily="34" charset="0"/>
              <a:buChar char="•"/>
            </a:pPr>
            <a:r>
              <a:rPr lang="en-GB" sz="1350" dirty="0"/>
              <a:t>Uploaded </a:t>
            </a:r>
            <a:r>
              <a:rPr lang="en-GB" sz="1350" dirty="0" smtClean="0"/>
              <a:t>files. </a:t>
            </a:r>
            <a:endParaRPr lang="en-GB" sz="1350" dirty="0"/>
          </a:p>
          <a:p>
            <a:pPr marL="214313" indent="-214313">
              <a:buFont typeface="Arial" panose="020B0604020202020204" pitchFamily="34" charset="0"/>
              <a:buChar char="•"/>
            </a:pPr>
            <a:r>
              <a:rPr lang="en-GB" sz="1350" dirty="0"/>
              <a:t>Uploaded </a:t>
            </a:r>
            <a:r>
              <a:rPr lang="en-GB" sz="1350" dirty="0" smtClean="0"/>
              <a:t>Image.</a:t>
            </a:r>
            <a:endParaRPr lang="en-GB" sz="1350"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
        <p:nvSpPr>
          <p:cNvPr id="8" name="TextBox 7"/>
          <p:cNvSpPr txBox="1"/>
          <p:nvPr/>
        </p:nvSpPr>
        <p:spPr>
          <a:xfrm>
            <a:off x="6553200" y="6189125"/>
            <a:ext cx="2826327" cy="507831"/>
          </a:xfrm>
          <a:prstGeom prst="rect">
            <a:avLst/>
          </a:prstGeom>
          <a:noFill/>
        </p:spPr>
        <p:txBody>
          <a:bodyPr wrap="square" rtlCol="0">
            <a:spAutoFit/>
          </a:bodyPr>
          <a:lstStyle/>
          <a:p>
            <a:pPr marL="671513" lvl="1" indent="-214313">
              <a:buFont typeface="Arial" panose="020B0604020202020204" pitchFamily="34" charset="0"/>
              <a:buChar char="•"/>
            </a:pPr>
            <a:r>
              <a:rPr lang="en-GB" sz="1350" dirty="0"/>
              <a:t>Options for </a:t>
            </a:r>
            <a:r>
              <a:rPr lang="en-GB" sz="1350" dirty="0" smtClean="0"/>
              <a:t>downloading.</a:t>
            </a:r>
            <a:endParaRPr lang="en-GB" sz="1350" dirty="0"/>
          </a:p>
          <a:p>
            <a:pPr marL="671513" lvl="1" indent="-214313">
              <a:buFont typeface="Arial" panose="020B0604020202020204" pitchFamily="34" charset="0"/>
              <a:buChar char="•"/>
            </a:pPr>
            <a:r>
              <a:rPr lang="en-GB" sz="1350" dirty="0"/>
              <a:t>Magazine </a:t>
            </a:r>
            <a:r>
              <a:rPr lang="en-GB" sz="1350" dirty="0" smtClean="0"/>
              <a:t>promotion.</a:t>
            </a:r>
            <a:endParaRPr lang="en-GB" dirty="0"/>
          </a:p>
        </p:txBody>
      </p:sp>
      <p:sp>
        <p:nvSpPr>
          <p:cNvPr id="9" name="Title 1"/>
          <p:cNvSpPr>
            <a:spLocks noGrp="1"/>
          </p:cNvSpPr>
          <p:nvPr>
            <p:ph type="title"/>
          </p:nvPr>
        </p:nvSpPr>
        <p:spPr>
          <a:xfrm>
            <a:off x="514003" y="6139368"/>
            <a:ext cx="3617422" cy="557588"/>
          </a:xfrm>
        </p:spPr>
        <p:txBody>
          <a:bodyPr>
            <a:normAutofit/>
          </a:bodyPr>
          <a:lstStyle/>
          <a:p>
            <a:r>
              <a:rPr lang="en-GB" sz="2000" dirty="0"/>
              <a:t>Marketing Manager </a:t>
            </a:r>
            <a:r>
              <a:rPr lang="en-GB" sz="2000" dirty="0" smtClean="0"/>
              <a:t>Dashboard.</a:t>
            </a:r>
            <a:endParaRPr lang="en-GB" sz="2000" dirty="0"/>
          </a:p>
        </p:txBody>
      </p:sp>
    </p:spTree>
    <p:extLst>
      <p:ext uri="{BB962C8B-B14F-4D97-AF65-F5344CB8AC3E}">
        <p14:creationId xmlns:p14="http://schemas.microsoft.com/office/powerpoint/2010/main" val="23546273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437" y="6286324"/>
            <a:ext cx="4490258" cy="435466"/>
          </a:xfrm>
        </p:spPr>
        <p:txBody>
          <a:bodyPr>
            <a:noAutofit/>
          </a:bodyPr>
          <a:lstStyle/>
          <a:p>
            <a:r>
              <a:rPr lang="en-GB" sz="2000" dirty="0"/>
              <a:t>Marketing Manager Bottom </a:t>
            </a:r>
            <a:r>
              <a:rPr lang="en-GB" sz="2000" dirty="0" smtClean="0"/>
              <a:t>Dashboard.</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462223" y="100484"/>
            <a:ext cx="11468519" cy="5804294"/>
          </a:xfrm>
          <a:prstGeom prst="rect">
            <a:avLst/>
          </a:prstGeom>
        </p:spPr>
      </p:pic>
      <p:sp>
        <p:nvSpPr>
          <p:cNvPr id="5" name="TextBox 4"/>
          <p:cNvSpPr txBox="1"/>
          <p:nvPr/>
        </p:nvSpPr>
        <p:spPr>
          <a:xfrm>
            <a:off x="5187142" y="6180891"/>
            <a:ext cx="5411585" cy="646331"/>
          </a:xfrm>
          <a:prstGeom prst="rect">
            <a:avLst/>
          </a:prstGeom>
          <a:noFill/>
        </p:spPr>
        <p:txBody>
          <a:bodyPr wrap="square" rtlCol="0">
            <a:spAutoFit/>
          </a:bodyPr>
          <a:lstStyle/>
          <a:p>
            <a:r>
              <a:rPr lang="en-GB" dirty="0"/>
              <a:t>Allows you to view the recently uploaded files and download either separately or all in a zipped </a:t>
            </a:r>
            <a:r>
              <a:rPr lang="en-GB" dirty="0" smtClean="0"/>
              <a:t>folder.</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26936837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954" y="6250139"/>
            <a:ext cx="3068782" cy="468717"/>
          </a:xfrm>
        </p:spPr>
        <p:txBody>
          <a:bodyPr>
            <a:normAutofit/>
          </a:bodyPr>
          <a:lstStyle/>
          <a:p>
            <a:r>
              <a:rPr lang="en-GB" sz="2000" dirty="0"/>
              <a:t>Marketing Manager </a:t>
            </a:r>
            <a:r>
              <a:rPr lang="en-GB" sz="2000" dirty="0" smtClean="0"/>
              <a:t>Profile. </a:t>
            </a:r>
            <a:endParaRPr lang="en-GB" sz="2000" dirty="0"/>
          </a:p>
        </p:txBody>
      </p:sp>
      <p:pic>
        <p:nvPicPr>
          <p:cNvPr id="6" name="Picture 5"/>
          <p:cNvPicPr/>
          <p:nvPr/>
        </p:nvPicPr>
        <p:blipFill rotWithShape="1">
          <a:blip r:embed="rId2" cstate="email">
            <a:extLst>
              <a:ext uri="{28A0092B-C50C-407E-A947-70E740481C1C}">
                <a14:useLocalDpi xmlns:a14="http://schemas.microsoft.com/office/drawing/2010/main"/>
              </a:ext>
            </a:extLst>
          </a:blip>
          <a:srcRect/>
          <a:stretch/>
        </p:blipFill>
        <p:spPr>
          <a:xfrm>
            <a:off x="384954" y="160774"/>
            <a:ext cx="11538857" cy="5847226"/>
          </a:xfrm>
          <a:prstGeom prst="rect">
            <a:avLst/>
          </a:prstGeom>
        </p:spPr>
      </p:pic>
      <p:sp>
        <p:nvSpPr>
          <p:cNvPr id="7" name="TextBox 6"/>
          <p:cNvSpPr txBox="1"/>
          <p:nvPr/>
        </p:nvSpPr>
        <p:spPr>
          <a:xfrm>
            <a:off x="5256047" y="6161333"/>
            <a:ext cx="5101612" cy="646331"/>
          </a:xfrm>
          <a:prstGeom prst="rect">
            <a:avLst/>
          </a:prstGeom>
          <a:noFill/>
        </p:spPr>
        <p:txBody>
          <a:bodyPr wrap="square" rtlCol="0">
            <a:spAutoFit/>
          </a:bodyPr>
          <a:lstStyle/>
          <a:p>
            <a:r>
              <a:rPr lang="en-GB" dirty="0"/>
              <a:t>Allowing to view notifications and messages that have been received and edit profile and log </a:t>
            </a:r>
            <a:r>
              <a:rPr lang="en-GB" dirty="0" smtClean="0"/>
              <a:t>out.</a:t>
            </a:r>
            <a:endParaRPr lang="en-GB" dirty="0"/>
          </a:p>
        </p:txBody>
      </p:sp>
      <p:sp>
        <p:nvSpPr>
          <p:cNvPr id="8" name="TextBox 7"/>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6055114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552" y="6290480"/>
            <a:ext cx="2927465" cy="427153"/>
          </a:xfrm>
        </p:spPr>
        <p:txBody>
          <a:bodyPr>
            <a:normAutofit/>
          </a:bodyPr>
          <a:lstStyle/>
          <a:p>
            <a:r>
              <a:rPr lang="en-GB" sz="2000" dirty="0"/>
              <a:t>Marketing Manager </a:t>
            </a:r>
            <a:r>
              <a:rPr lang="en-GB" sz="2000" dirty="0" smtClean="0"/>
              <a:t>Posts.</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433552" y="251840"/>
            <a:ext cx="11629292" cy="5929050"/>
          </a:xfrm>
          <a:prstGeom prst="rect">
            <a:avLst/>
          </a:prstGeom>
        </p:spPr>
      </p:pic>
      <p:sp>
        <p:nvSpPr>
          <p:cNvPr id="6" name="TextBox 5"/>
          <p:cNvSpPr txBox="1"/>
          <p:nvPr/>
        </p:nvSpPr>
        <p:spPr>
          <a:xfrm>
            <a:off x="3990109" y="6180890"/>
            <a:ext cx="6791498" cy="646331"/>
          </a:xfrm>
          <a:prstGeom prst="rect">
            <a:avLst/>
          </a:prstGeom>
          <a:noFill/>
        </p:spPr>
        <p:txBody>
          <a:bodyPr wrap="square" rtlCol="0">
            <a:spAutoFit/>
          </a:bodyPr>
          <a:lstStyle/>
          <a:p>
            <a:r>
              <a:rPr lang="en-GB" dirty="0"/>
              <a:t>This page will be to see all the articles that are seen on the homepage and the marketing manager has to be the final say to publish </a:t>
            </a:r>
            <a:r>
              <a:rPr lang="en-GB" dirty="0" smtClean="0"/>
              <a:t>it.</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2729955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72" y="6246131"/>
            <a:ext cx="3368040" cy="402215"/>
          </a:xfrm>
        </p:spPr>
        <p:txBody>
          <a:bodyPr>
            <a:normAutofit/>
          </a:bodyPr>
          <a:lstStyle/>
          <a:p>
            <a:r>
              <a:rPr lang="en-GB" sz="2000" dirty="0"/>
              <a:t>Making A New Post To </a:t>
            </a:r>
            <a:r>
              <a:rPr lang="en-GB" sz="2000" dirty="0" smtClean="0"/>
              <a:t>Publish.</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297872" y="241160"/>
            <a:ext cx="11759921" cy="5798422"/>
          </a:xfrm>
          <a:prstGeom prst="rect">
            <a:avLst/>
          </a:prstGeom>
        </p:spPr>
      </p:pic>
      <p:sp>
        <p:nvSpPr>
          <p:cNvPr id="5" name="TextBox 4"/>
          <p:cNvSpPr txBox="1"/>
          <p:nvPr/>
        </p:nvSpPr>
        <p:spPr>
          <a:xfrm>
            <a:off x="4495695" y="6180891"/>
            <a:ext cx="5961715" cy="646331"/>
          </a:xfrm>
          <a:prstGeom prst="rect">
            <a:avLst/>
          </a:prstGeom>
          <a:noFill/>
        </p:spPr>
        <p:txBody>
          <a:bodyPr wrap="square" rtlCol="0">
            <a:spAutoFit/>
          </a:bodyPr>
          <a:lstStyle/>
          <a:p>
            <a:r>
              <a:rPr lang="en-GB" dirty="0"/>
              <a:t>This Page Allows you to publish to the magazines home screen for any of the students files that have been uploaded.</a:t>
            </a:r>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17147282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690" y="6315416"/>
            <a:ext cx="3426229" cy="377277"/>
          </a:xfrm>
        </p:spPr>
        <p:txBody>
          <a:bodyPr>
            <a:normAutofit/>
          </a:bodyPr>
          <a:lstStyle/>
          <a:p>
            <a:r>
              <a:rPr lang="en-GB" sz="2000" dirty="0"/>
              <a:t>Marketing Manager </a:t>
            </a:r>
            <a:r>
              <a:rPr lang="en-GB" sz="2000" dirty="0" smtClean="0"/>
              <a:t>Categories.</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341643" y="170822"/>
            <a:ext cx="11579051" cy="5889488"/>
          </a:xfrm>
          <a:prstGeom prst="rect">
            <a:avLst/>
          </a:prstGeom>
        </p:spPr>
      </p:pic>
      <p:sp>
        <p:nvSpPr>
          <p:cNvPr id="5" name="TextBox 4"/>
          <p:cNvSpPr txBox="1"/>
          <p:nvPr/>
        </p:nvSpPr>
        <p:spPr>
          <a:xfrm>
            <a:off x="5206907" y="6180890"/>
            <a:ext cx="4502358" cy="646331"/>
          </a:xfrm>
          <a:prstGeom prst="rect">
            <a:avLst/>
          </a:prstGeom>
          <a:noFill/>
        </p:spPr>
        <p:txBody>
          <a:bodyPr wrap="square" rtlCol="0">
            <a:spAutoFit/>
          </a:bodyPr>
          <a:lstStyle/>
          <a:p>
            <a:r>
              <a:rPr lang="en-GB" dirty="0"/>
              <a:t>This page the manager can more categories to the site for example another </a:t>
            </a:r>
            <a:r>
              <a:rPr lang="en-GB" dirty="0" smtClean="0"/>
              <a:t>faculty.</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3632156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189" y="6307105"/>
            <a:ext cx="3758738" cy="393903"/>
          </a:xfrm>
        </p:spPr>
        <p:txBody>
          <a:bodyPr>
            <a:normAutofit/>
          </a:bodyPr>
          <a:lstStyle/>
          <a:p>
            <a:r>
              <a:rPr lang="en-GB" sz="2000" dirty="0"/>
              <a:t>Marketing Manager Media </a:t>
            </a:r>
            <a:r>
              <a:rPr lang="en-GB" sz="2000" dirty="0" smtClean="0"/>
              <a:t>Library.</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t="8872" b="5919"/>
          <a:stretch/>
        </p:blipFill>
        <p:spPr>
          <a:xfrm>
            <a:off x="271305" y="251209"/>
            <a:ext cx="11726974" cy="5808470"/>
          </a:xfrm>
          <a:prstGeom prst="rect">
            <a:avLst/>
          </a:prstGeom>
        </p:spPr>
      </p:pic>
      <p:sp>
        <p:nvSpPr>
          <p:cNvPr id="5" name="TextBox 4"/>
          <p:cNvSpPr txBox="1"/>
          <p:nvPr/>
        </p:nvSpPr>
        <p:spPr>
          <a:xfrm>
            <a:off x="6299714" y="6150114"/>
            <a:ext cx="3609056" cy="646331"/>
          </a:xfrm>
          <a:prstGeom prst="rect">
            <a:avLst/>
          </a:prstGeom>
          <a:noFill/>
        </p:spPr>
        <p:txBody>
          <a:bodyPr wrap="square" rtlCol="0">
            <a:spAutoFit/>
          </a:bodyPr>
          <a:lstStyle/>
          <a:p>
            <a:r>
              <a:rPr lang="en-GB" dirty="0"/>
              <a:t>Allows you to manage the media library by removing and adding.</a:t>
            </a:r>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29428546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28" y="6273855"/>
            <a:ext cx="3775364" cy="460404"/>
          </a:xfrm>
        </p:spPr>
        <p:txBody>
          <a:bodyPr>
            <a:normAutofit/>
          </a:bodyPr>
          <a:lstStyle/>
          <a:p>
            <a:r>
              <a:rPr lang="en-GB" sz="2000" dirty="0"/>
              <a:t>Marketing Manager Adding </a:t>
            </a:r>
            <a:r>
              <a:rPr lang="en-GB" sz="2000" dirty="0" smtClean="0"/>
              <a:t>Users.</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241160" y="140676"/>
            <a:ext cx="11840308" cy="5898905"/>
          </a:xfrm>
          <a:prstGeom prst="rect">
            <a:avLst/>
          </a:prstGeom>
        </p:spPr>
      </p:pic>
      <p:sp>
        <p:nvSpPr>
          <p:cNvPr id="5" name="TextBox 4"/>
          <p:cNvSpPr txBox="1"/>
          <p:nvPr/>
        </p:nvSpPr>
        <p:spPr>
          <a:xfrm>
            <a:off x="5486400" y="6180891"/>
            <a:ext cx="4633145" cy="646331"/>
          </a:xfrm>
          <a:prstGeom prst="rect">
            <a:avLst/>
          </a:prstGeom>
          <a:noFill/>
        </p:spPr>
        <p:txBody>
          <a:bodyPr wrap="square" rtlCol="0">
            <a:spAutoFit/>
          </a:bodyPr>
          <a:lstStyle/>
          <a:p>
            <a:r>
              <a:rPr lang="en-GB" dirty="0"/>
              <a:t>This is the marketing managers add user page that allows them to add users to the </a:t>
            </a:r>
            <a:r>
              <a:rPr lang="en-GB" dirty="0" smtClean="0"/>
              <a:t>site.</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41594503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7" y="6298793"/>
            <a:ext cx="2985655" cy="410528"/>
          </a:xfrm>
        </p:spPr>
        <p:txBody>
          <a:bodyPr>
            <a:normAutofit/>
          </a:bodyPr>
          <a:lstStyle/>
          <a:p>
            <a:r>
              <a:rPr lang="en-GB" sz="2000" dirty="0"/>
              <a:t>Marketing Manager </a:t>
            </a:r>
            <a:r>
              <a:rPr lang="en-GB" sz="2000" dirty="0" smtClean="0"/>
              <a:t>Users.</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281247" y="221064"/>
            <a:ext cx="11790171" cy="5607164"/>
          </a:xfrm>
          <a:prstGeom prst="rect">
            <a:avLst/>
          </a:prstGeom>
        </p:spPr>
      </p:pic>
      <p:sp>
        <p:nvSpPr>
          <p:cNvPr id="5" name="TextBox 4"/>
          <p:cNvSpPr txBox="1"/>
          <p:nvPr/>
        </p:nvSpPr>
        <p:spPr>
          <a:xfrm>
            <a:off x="5228769" y="6180891"/>
            <a:ext cx="3702863" cy="646331"/>
          </a:xfrm>
          <a:prstGeom prst="rect">
            <a:avLst/>
          </a:prstGeom>
          <a:noFill/>
        </p:spPr>
        <p:txBody>
          <a:bodyPr wrap="square" rtlCol="0">
            <a:spAutoFit/>
          </a:bodyPr>
          <a:lstStyle/>
          <a:p>
            <a:r>
              <a:rPr lang="en-GB" dirty="0"/>
              <a:t>This Page allows the manager to view the users and edit the user </a:t>
            </a:r>
            <a:r>
              <a:rPr lang="en-GB" dirty="0" smtClean="0"/>
              <a:t>accounts.</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1810894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230583" cy="6038851"/>
          </a:xfrm>
        </p:spPr>
      </p:pic>
      <p:sp>
        <p:nvSpPr>
          <p:cNvPr id="7" name="TextBox 6"/>
          <p:cNvSpPr txBox="1"/>
          <p:nvPr/>
        </p:nvSpPr>
        <p:spPr>
          <a:xfrm>
            <a:off x="3781425" y="6319391"/>
            <a:ext cx="4591050" cy="369332"/>
          </a:xfrm>
          <a:prstGeom prst="rect">
            <a:avLst/>
          </a:prstGeom>
          <a:noFill/>
        </p:spPr>
        <p:txBody>
          <a:bodyPr wrap="square" rtlCol="0">
            <a:spAutoFit/>
          </a:bodyPr>
          <a:lstStyle/>
          <a:p>
            <a:r>
              <a:rPr lang="en-GB" dirty="0"/>
              <a:t>Guest can read latest articles from each </a:t>
            </a:r>
            <a:r>
              <a:rPr lang="en-GB" dirty="0" smtClean="0"/>
              <a:t>faculty.</a:t>
            </a:r>
            <a:endParaRPr lang="en-GB" dirty="0"/>
          </a:p>
        </p:txBody>
      </p:sp>
      <p:sp>
        <p:nvSpPr>
          <p:cNvPr id="8" name="TextBox 7"/>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7292508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66412" y="2456237"/>
            <a:ext cx="4425112" cy="1629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smtClean="0"/>
              <a:t>Administrator</a:t>
            </a:r>
            <a:endParaRPr lang="en-GB" sz="6000"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32438712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1788" y="163642"/>
            <a:ext cx="11478567" cy="5704595"/>
          </a:xfrm>
          <a:prstGeom prst="rect">
            <a:avLst/>
          </a:prstGeom>
        </p:spPr>
      </p:pic>
      <p:sp>
        <p:nvSpPr>
          <p:cNvPr id="5" name="TextBox 4"/>
          <p:cNvSpPr txBox="1"/>
          <p:nvPr/>
        </p:nvSpPr>
        <p:spPr>
          <a:xfrm>
            <a:off x="1524000" y="6180891"/>
            <a:ext cx="9385160" cy="646331"/>
          </a:xfrm>
          <a:prstGeom prst="rect">
            <a:avLst/>
          </a:prstGeom>
          <a:noFill/>
        </p:spPr>
        <p:txBody>
          <a:bodyPr wrap="square" rtlCol="0">
            <a:spAutoFit/>
          </a:bodyPr>
          <a:lstStyle/>
          <a:p>
            <a:r>
              <a:rPr lang="en-US" dirty="0"/>
              <a:t>When you first login as an admin, you get presented with the dashboard, this allows you to see everything that has go on with either the statistics of the website itself or users </a:t>
            </a:r>
            <a:r>
              <a:rPr lang="en-US" dirty="0" smtClean="0"/>
              <a:t>comments.</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Tree>
    <p:extLst>
      <p:ext uri="{BB962C8B-B14F-4D97-AF65-F5344CB8AC3E}">
        <p14:creationId xmlns:p14="http://schemas.microsoft.com/office/powerpoint/2010/main" val="15871288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21547" y="281354"/>
            <a:ext cx="11709488" cy="4813160"/>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1795210" y="6180891"/>
            <a:ext cx="8762162" cy="646331"/>
          </a:xfrm>
          <a:prstGeom prst="rect">
            <a:avLst/>
          </a:prstGeom>
          <a:noFill/>
        </p:spPr>
        <p:txBody>
          <a:bodyPr wrap="square" rtlCol="0">
            <a:spAutoFit/>
          </a:bodyPr>
          <a:lstStyle/>
          <a:p>
            <a:r>
              <a:rPr lang="en-US" dirty="0"/>
              <a:t>Continuation of the admin’s dashboard, we have a “At a Glance” feature, which allows the admin to see exactly how many posts, pages and comments have been </a:t>
            </a:r>
            <a:r>
              <a:rPr lang="en-US" dirty="0" smtClean="0"/>
              <a:t>made.</a:t>
            </a:r>
            <a:endParaRPr lang="en-GB" dirty="0"/>
          </a:p>
        </p:txBody>
      </p:sp>
    </p:spTree>
    <p:extLst>
      <p:ext uri="{BB962C8B-B14F-4D97-AF65-F5344CB8AC3E}">
        <p14:creationId xmlns:p14="http://schemas.microsoft.com/office/powerpoint/2010/main" val="42513404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82818" y="351692"/>
            <a:ext cx="11528209" cy="5094514"/>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2699847" y="6025373"/>
            <a:ext cx="6742444" cy="957367"/>
          </a:xfrm>
          <a:prstGeom prst="rect">
            <a:avLst/>
          </a:prstGeom>
          <a:noFill/>
        </p:spPr>
        <p:txBody>
          <a:bodyPr wrap="square" rtlCol="0">
            <a:spAutoFit/>
          </a:bodyPr>
          <a:lstStyle/>
          <a:p>
            <a:r>
              <a:rPr lang="en-US" dirty="0"/>
              <a:t>This page allows the admin to see the posts made and can either edit, delete them for either spam, explicit language and </a:t>
            </a:r>
            <a:r>
              <a:rPr lang="en-US" dirty="0" smtClean="0"/>
              <a:t>etc.</a:t>
            </a:r>
            <a:endParaRPr lang="en-US" dirty="0"/>
          </a:p>
          <a:p>
            <a:endParaRPr lang="en-GB" dirty="0"/>
          </a:p>
        </p:txBody>
      </p:sp>
    </p:spTree>
    <p:extLst>
      <p:ext uri="{BB962C8B-B14F-4D97-AF65-F5344CB8AC3E}">
        <p14:creationId xmlns:p14="http://schemas.microsoft.com/office/powerpoint/2010/main" val="10338776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01449" y="222604"/>
            <a:ext cx="11664945" cy="5273843"/>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2677290" y="6150114"/>
            <a:ext cx="6802734" cy="646331"/>
          </a:xfrm>
          <a:prstGeom prst="rect">
            <a:avLst/>
          </a:prstGeom>
          <a:noFill/>
        </p:spPr>
        <p:txBody>
          <a:bodyPr wrap="square" rtlCol="0">
            <a:spAutoFit/>
          </a:bodyPr>
          <a:lstStyle/>
          <a:p>
            <a:r>
              <a:rPr lang="en-US" dirty="0"/>
              <a:t>This page shows all of the images that are uploaded to the site, either by admin and higher or by other users like students, contributors</a:t>
            </a:r>
            <a:r>
              <a:rPr lang="en-US" dirty="0" smtClean="0"/>
              <a:t>.</a:t>
            </a:r>
            <a:endParaRPr lang="en-GB" dirty="0"/>
          </a:p>
        </p:txBody>
      </p:sp>
    </p:spTree>
    <p:extLst>
      <p:ext uri="{BB962C8B-B14F-4D97-AF65-F5344CB8AC3E}">
        <p14:creationId xmlns:p14="http://schemas.microsoft.com/office/powerpoint/2010/main" val="17440503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542611" y="165430"/>
            <a:ext cx="11088308" cy="5672661"/>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1439402" y="5934670"/>
            <a:ext cx="9294726" cy="923330"/>
          </a:xfrm>
          <a:prstGeom prst="rect">
            <a:avLst/>
          </a:prstGeom>
          <a:noFill/>
        </p:spPr>
        <p:txBody>
          <a:bodyPr wrap="square" rtlCol="0">
            <a:spAutoFit/>
          </a:bodyPr>
          <a:lstStyle/>
          <a:p>
            <a:r>
              <a:rPr lang="en-US" dirty="0"/>
              <a:t>Example of the image system, displaying information about image itself and the title, caption it was given when uploaded, and who uploaded </a:t>
            </a:r>
            <a:r>
              <a:rPr lang="en-US" dirty="0" smtClean="0"/>
              <a:t>it.</a:t>
            </a:r>
            <a:endParaRPr lang="en-US" dirty="0"/>
          </a:p>
          <a:p>
            <a:r>
              <a:rPr lang="en-US" dirty="0"/>
              <a:t>Also the admin or higher can edit things or just delete the image depending on the nature of it</a:t>
            </a:r>
            <a:r>
              <a:rPr lang="en-US" dirty="0" smtClean="0"/>
              <a:t>.</a:t>
            </a:r>
            <a:endParaRPr lang="en-GB" dirty="0"/>
          </a:p>
        </p:txBody>
      </p:sp>
    </p:spTree>
    <p:extLst>
      <p:ext uri="{BB962C8B-B14F-4D97-AF65-F5344CB8AC3E}">
        <p14:creationId xmlns:p14="http://schemas.microsoft.com/office/powerpoint/2010/main" val="39372880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41644" y="280101"/>
            <a:ext cx="11484793" cy="5156058"/>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1577353" y="6319391"/>
            <a:ext cx="9043517" cy="369332"/>
          </a:xfrm>
          <a:prstGeom prst="rect">
            <a:avLst/>
          </a:prstGeom>
          <a:noFill/>
        </p:spPr>
        <p:txBody>
          <a:bodyPr wrap="square" rtlCol="0">
            <a:spAutoFit/>
          </a:bodyPr>
          <a:lstStyle/>
          <a:p>
            <a:r>
              <a:rPr lang="en-US" dirty="0"/>
              <a:t>This page shows the admins and higher, any new users, their role and information about </a:t>
            </a:r>
            <a:r>
              <a:rPr lang="en-US" dirty="0" smtClean="0"/>
              <a:t>them.</a:t>
            </a:r>
            <a:endParaRPr lang="en-GB" dirty="0"/>
          </a:p>
        </p:txBody>
      </p:sp>
    </p:spTree>
    <p:extLst>
      <p:ext uri="{BB962C8B-B14F-4D97-AF65-F5344CB8AC3E}">
        <p14:creationId xmlns:p14="http://schemas.microsoft.com/office/powerpoint/2010/main" val="15294145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52176" y="278239"/>
            <a:ext cx="11347432" cy="5298595"/>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1900559" y="5848141"/>
            <a:ext cx="8400422" cy="923330"/>
          </a:xfrm>
          <a:prstGeom prst="rect">
            <a:avLst/>
          </a:prstGeom>
          <a:noFill/>
        </p:spPr>
        <p:txBody>
          <a:bodyPr wrap="square" rtlCol="0">
            <a:spAutoFit/>
          </a:bodyPr>
          <a:lstStyle/>
          <a:p>
            <a:r>
              <a:rPr lang="en-US" dirty="0"/>
              <a:t>In this shot, the admin can change the role of the new subscriber “</a:t>
            </a:r>
            <a:r>
              <a:rPr lang="en-US" dirty="0" err="1"/>
              <a:t>bigben</a:t>
            </a:r>
            <a:r>
              <a:rPr lang="en-US" dirty="0"/>
              <a:t>” to something else if </a:t>
            </a:r>
            <a:r>
              <a:rPr lang="en-US" dirty="0" smtClean="0"/>
              <a:t>necessary.</a:t>
            </a:r>
            <a:endParaRPr lang="en-US" dirty="0"/>
          </a:p>
          <a:p>
            <a:r>
              <a:rPr lang="en-US" dirty="0"/>
              <a:t>This is a way of eliminating spam accounts because they cant really do </a:t>
            </a:r>
            <a:r>
              <a:rPr lang="en-US" dirty="0" smtClean="0"/>
              <a:t>much.</a:t>
            </a:r>
            <a:endParaRPr lang="en-GB" dirty="0"/>
          </a:p>
        </p:txBody>
      </p:sp>
    </p:spTree>
    <p:extLst>
      <p:ext uri="{BB962C8B-B14F-4D97-AF65-F5344CB8AC3E}">
        <p14:creationId xmlns:p14="http://schemas.microsoft.com/office/powerpoint/2010/main" val="32828352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41644" y="280007"/>
            <a:ext cx="11461513" cy="5628422"/>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2505234" y="6150114"/>
            <a:ext cx="7164475" cy="646331"/>
          </a:xfrm>
          <a:prstGeom prst="rect">
            <a:avLst/>
          </a:prstGeom>
          <a:noFill/>
        </p:spPr>
        <p:txBody>
          <a:bodyPr wrap="square" rtlCol="0">
            <a:spAutoFit/>
          </a:bodyPr>
          <a:lstStyle/>
          <a:p>
            <a:r>
              <a:rPr lang="en-US" dirty="0"/>
              <a:t>We can change things on </a:t>
            </a:r>
            <a:r>
              <a:rPr lang="en-US" dirty="0" err="1"/>
              <a:t>bigben’s</a:t>
            </a:r>
            <a:r>
              <a:rPr lang="en-US" dirty="0"/>
              <a:t> account mainly if he puts any explicit things on there himself like in his bio or in this profile </a:t>
            </a:r>
            <a:r>
              <a:rPr lang="en-US" dirty="0" smtClean="0"/>
              <a:t>picture.</a:t>
            </a:r>
            <a:endParaRPr lang="en-GB" dirty="0"/>
          </a:p>
        </p:txBody>
      </p:sp>
    </p:spTree>
    <p:extLst>
      <p:ext uri="{BB962C8B-B14F-4D97-AF65-F5344CB8AC3E}">
        <p14:creationId xmlns:p14="http://schemas.microsoft.com/office/powerpoint/2010/main" val="29946639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22030" y="284702"/>
            <a:ext cx="11455120" cy="5091165"/>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1562518" y="6180891"/>
            <a:ext cx="9083708" cy="646331"/>
          </a:xfrm>
          <a:prstGeom prst="rect">
            <a:avLst/>
          </a:prstGeom>
          <a:noFill/>
        </p:spPr>
        <p:txBody>
          <a:bodyPr wrap="square" rtlCol="0">
            <a:spAutoFit/>
          </a:bodyPr>
          <a:lstStyle/>
          <a:p>
            <a:r>
              <a:rPr lang="en-US" dirty="0"/>
              <a:t>The post system allows us to check posts and freely change them if needed, like certain </a:t>
            </a:r>
            <a:r>
              <a:rPr lang="en-US" dirty="0" smtClean="0"/>
              <a:t>words</a:t>
            </a:r>
            <a:r>
              <a:rPr lang="en-US" dirty="0"/>
              <a:t>.</a:t>
            </a:r>
          </a:p>
          <a:p>
            <a:r>
              <a:rPr lang="en-US" dirty="0"/>
              <a:t>Can even change if this post can be viewed publicly or </a:t>
            </a:r>
            <a:r>
              <a:rPr lang="en-US" dirty="0" smtClean="0"/>
              <a:t>not.</a:t>
            </a:r>
            <a:endParaRPr lang="en-GB" dirty="0"/>
          </a:p>
        </p:txBody>
      </p:sp>
    </p:spTree>
    <p:extLst>
      <p:ext uri="{BB962C8B-B14F-4D97-AF65-F5344CB8AC3E}">
        <p14:creationId xmlns:p14="http://schemas.microsoft.com/office/powerpoint/2010/main" val="3045877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2192000" cy="6019800"/>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8" name="TextBox 7"/>
          <p:cNvSpPr txBox="1"/>
          <p:nvPr/>
        </p:nvSpPr>
        <p:spPr>
          <a:xfrm>
            <a:off x="3019425" y="6319391"/>
            <a:ext cx="6372225" cy="369332"/>
          </a:xfrm>
          <a:prstGeom prst="rect">
            <a:avLst/>
          </a:prstGeom>
          <a:noFill/>
        </p:spPr>
        <p:txBody>
          <a:bodyPr wrap="square" rtlCol="0">
            <a:spAutoFit/>
          </a:bodyPr>
          <a:lstStyle/>
          <a:p>
            <a:r>
              <a:rPr lang="en-GB" dirty="0"/>
              <a:t>Can click on each faculty link to see articles from only that faculty.</a:t>
            </a:r>
          </a:p>
        </p:txBody>
      </p:sp>
    </p:spTree>
    <p:extLst>
      <p:ext uri="{BB962C8B-B14F-4D97-AF65-F5344CB8AC3E}">
        <p14:creationId xmlns:p14="http://schemas.microsoft.com/office/powerpoint/2010/main" val="31581351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02055" y="2409831"/>
            <a:ext cx="6953825" cy="1629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smtClean="0"/>
              <a:t>Master Administrator</a:t>
            </a:r>
            <a:endParaRPr lang="en-GB" sz="6000"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20817913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804" y="280477"/>
            <a:ext cx="11267552" cy="5500614"/>
          </a:xfrm>
          <a:prstGeom prst="rect">
            <a:avLst/>
          </a:prstGeom>
        </p:spPr>
      </p:pic>
      <p:sp>
        <p:nvSpPr>
          <p:cNvPr id="5" name="TextBox 4"/>
          <p:cNvSpPr txBox="1"/>
          <p:nvPr/>
        </p:nvSpPr>
        <p:spPr>
          <a:xfrm>
            <a:off x="2776452" y="5951913"/>
            <a:ext cx="7391862" cy="923330"/>
          </a:xfrm>
          <a:prstGeom prst="rect">
            <a:avLst/>
          </a:prstGeom>
          <a:noFill/>
        </p:spPr>
        <p:txBody>
          <a:bodyPr wrap="square" rtlCol="0">
            <a:spAutoFit/>
          </a:bodyPr>
          <a:lstStyle/>
          <a:p>
            <a:r>
              <a:rPr lang="en-GB" dirty="0" smtClean="0"/>
              <a:t>Dashboard to personal profile, notifications, messages and settings.</a:t>
            </a:r>
          </a:p>
          <a:p>
            <a:r>
              <a:rPr lang="en-GB" dirty="0" smtClean="0"/>
              <a:t>Dashboard to the Website control. </a:t>
            </a:r>
          </a:p>
          <a:p>
            <a:r>
              <a:rPr lang="en-GB" dirty="0" smtClean="0"/>
              <a:t>Can edit pages or posts directly from each page or post.</a:t>
            </a:r>
            <a:endParaRPr lang="en-GB" dirty="0"/>
          </a:p>
        </p:txBody>
      </p:sp>
      <p:sp>
        <p:nvSpPr>
          <p:cNvPr id="8" name="TextBox 7"/>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6575786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12466" y="274280"/>
            <a:ext cx="11508712" cy="5688422"/>
          </a:xfrm>
        </p:spPr>
      </p:pic>
      <p:sp>
        <p:nvSpPr>
          <p:cNvPr id="5" name="TextBox 4"/>
          <p:cNvSpPr txBox="1"/>
          <p:nvPr/>
        </p:nvSpPr>
        <p:spPr>
          <a:xfrm>
            <a:off x="2658437" y="6319391"/>
            <a:ext cx="6881515" cy="369332"/>
          </a:xfrm>
          <a:prstGeom prst="rect">
            <a:avLst/>
          </a:prstGeom>
          <a:noFill/>
        </p:spPr>
        <p:txBody>
          <a:bodyPr wrap="square" rtlCol="0">
            <a:spAutoFit/>
          </a:bodyPr>
          <a:lstStyle/>
          <a:p>
            <a:r>
              <a:rPr lang="en-GB" dirty="0" smtClean="0"/>
              <a:t>All menus and all links visible and accessible to Master Administrator.</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3994726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91886" y="217410"/>
            <a:ext cx="11589100" cy="5531162"/>
          </a:xfrm>
        </p:spPr>
      </p:pic>
      <p:sp>
        <p:nvSpPr>
          <p:cNvPr id="6" name="TextBox 5"/>
          <p:cNvSpPr txBox="1"/>
          <p:nvPr/>
        </p:nvSpPr>
        <p:spPr>
          <a:xfrm>
            <a:off x="3773977" y="5934670"/>
            <a:ext cx="5989783" cy="923330"/>
          </a:xfrm>
          <a:prstGeom prst="rect">
            <a:avLst/>
          </a:prstGeom>
          <a:noFill/>
        </p:spPr>
        <p:txBody>
          <a:bodyPr wrap="square" rtlCol="0">
            <a:spAutoFit/>
          </a:bodyPr>
          <a:lstStyle/>
          <a:p>
            <a:r>
              <a:rPr lang="en-GB" dirty="0" smtClean="0"/>
              <a:t>Google Analytics, </a:t>
            </a:r>
          </a:p>
          <a:p>
            <a:r>
              <a:rPr lang="en-GB" dirty="0" smtClean="0"/>
              <a:t>Latest activities – latest published articles and comments,</a:t>
            </a:r>
          </a:p>
          <a:p>
            <a:r>
              <a:rPr lang="en-GB" dirty="0" smtClean="0"/>
              <a:t>Login Status history.</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0701495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11982" y="270167"/>
            <a:ext cx="11569002" cy="5576785"/>
          </a:xfrm>
        </p:spPr>
      </p:pic>
      <p:sp>
        <p:nvSpPr>
          <p:cNvPr id="5" name="TextBox 4"/>
          <p:cNvSpPr txBox="1"/>
          <p:nvPr/>
        </p:nvSpPr>
        <p:spPr>
          <a:xfrm>
            <a:off x="3410988" y="5934670"/>
            <a:ext cx="5370023" cy="923330"/>
          </a:xfrm>
          <a:prstGeom prst="rect">
            <a:avLst/>
          </a:prstGeom>
          <a:noFill/>
        </p:spPr>
        <p:txBody>
          <a:bodyPr wrap="square" rtlCol="0">
            <a:spAutoFit/>
          </a:bodyPr>
          <a:lstStyle/>
          <a:p>
            <a:r>
              <a:rPr lang="en-GB" dirty="0" smtClean="0"/>
              <a:t>Posts page: can create, edit, delete posts.</a:t>
            </a:r>
          </a:p>
          <a:p>
            <a:r>
              <a:rPr lang="en-GB" dirty="0" smtClean="0"/>
              <a:t>See who is the author, check the number of comments.</a:t>
            </a:r>
          </a:p>
          <a:p>
            <a:r>
              <a:rPr lang="en-GB" dirty="0" smtClean="0"/>
              <a:t>Check the Google analytics data for each posts.</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4643623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91403" y="223626"/>
            <a:ext cx="11709679" cy="5601861"/>
          </a:xfrm>
        </p:spPr>
      </p:pic>
      <p:sp>
        <p:nvSpPr>
          <p:cNvPr id="5" name="TextBox 4"/>
          <p:cNvSpPr txBox="1"/>
          <p:nvPr/>
        </p:nvSpPr>
        <p:spPr>
          <a:xfrm>
            <a:off x="3325091" y="5934670"/>
            <a:ext cx="6882642" cy="923330"/>
          </a:xfrm>
          <a:prstGeom prst="rect">
            <a:avLst/>
          </a:prstGeom>
          <a:noFill/>
        </p:spPr>
        <p:txBody>
          <a:bodyPr wrap="square" rtlCol="0">
            <a:spAutoFit/>
          </a:bodyPr>
          <a:lstStyle/>
          <a:p>
            <a:r>
              <a:rPr lang="en-GB" dirty="0" smtClean="0"/>
              <a:t>Media Library access: can add new files, edit and remove files.</a:t>
            </a:r>
          </a:p>
          <a:p>
            <a:r>
              <a:rPr lang="en-GB" dirty="0" smtClean="0"/>
              <a:t>These files are only used for the website itself, posts and pages.</a:t>
            </a:r>
          </a:p>
          <a:p>
            <a:r>
              <a:rPr lang="en-GB" dirty="0" smtClean="0"/>
              <a:t>Unpublished student files are not available for admin here.</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8981353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91886" y="226852"/>
            <a:ext cx="11454553" cy="5661652"/>
          </a:xfrm>
        </p:spPr>
      </p:pic>
      <p:sp>
        <p:nvSpPr>
          <p:cNvPr id="5" name="TextBox 4"/>
          <p:cNvSpPr txBox="1"/>
          <p:nvPr/>
        </p:nvSpPr>
        <p:spPr>
          <a:xfrm>
            <a:off x="3196852" y="6168801"/>
            <a:ext cx="5804425" cy="646331"/>
          </a:xfrm>
          <a:prstGeom prst="rect">
            <a:avLst/>
          </a:prstGeom>
          <a:noFill/>
        </p:spPr>
        <p:txBody>
          <a:bodyPr wrap="square" rtlCol="0">
            <a:spAutoFit/>
          </a:bodyPr>
          <a:lstStyle/>
          <a:p>
            <a:r>
              <a:rPr lang="en-GB" dirty="0" smtClean="0"/>
              <a:t>Pages access: can create new, edit or delete current pages.</a:t>
            </a:r>
          </a:p>
          <a:p>
            <a:r>
              <a:rPr lang="en-GB" dirty="0" smtClean="0"/>
              <a:t>The whole website layout and design is created in this place.</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42053926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52666" y="227936"/>
            <a:ext cx="11789713" cy="5821171"/>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3535973" y="6180891"/>
            <a:ext cx="5223097" cy="646331"/>
          </a:xfrm>
          <a:prstGeom prst="rect">
            <a:avLst/>
          </a:prstGeom>
          <a:noFill/>
        </p:spPr>
        <p:txBody>
          <a:bodyPr wrap="square" rtlCol="0">
            <a:spAutoFit/>
          </a:bodyPr>
          <a:lstStyle/>
          <a:p>
            <a:r>
              <a:rPr lang="en-GB" dirty="0" smtClean="0"/>
              <a:t>Every page has its own statistics, which can be seen by clicking on the Stats button on the right.</a:t>
            </a:r>
            <a:endParaRPr lang="en-GB" dirty="0"/>
          </a:p>
        </p:txBody>
      </p:sp>
    </p:spTree>
    <p:extLst>
      <p:ext uri="{BB962C8B-B14F-4D97-AF65-F5344CB8AC3E}">
        <p14:creationId xmlns:p14="http://schemas.microsoft.com/office/powerpoint/2010/main" val="19495581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53150" y="288227"/>
            <a:ext cx="11504797" cy="5680494"/>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3555703" y="6130540"/>
            <a:ext cx="5099689" cy="646331"/>
          </a:xfrm>
          <a:prstGeom prst="rect">
            <a:avLst/>
          </a:prstGeom>
          <a:noFill/>
        </p:spPr>
        <p:txBody>
          <a:bodyPr wrap="square" rtlCol="0">
            <a:spAutoFit/>
          </a:bodyPr>
          <a:lstStyle/>
          <a:p>
            <a:r>
              <a:rPr lang="en-GB" dirty="0" smtClean="0"/>
              <a:t>Home page and other pages design can be changed easily without any programming knowledge.</a:t>
            </a:r>
            <a:endParaRPr lang="en-GB" dirty="0"/>
          </a:p>
        </p:txBody>
      </p:sp>
    </p:spTree>
    <p:extLst>
      <p:ext uri="{BB962C8B-B14F-4D97-AF65-F5344CB8AC3E}">
        <p14:creationId xmlns:p14="http://schemas.microsoft.com/office/powerpoint/2010/main" val="29965999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31595" y="127981"/>
            <a:ext cx="11729776" cy="5797687"/>
          </a:xfrm>
        </p:spPr>
      </p:pic>
      <p:sp>
        <p:nvSpPr>
          <p:cNvPr id="5" name="TextBox 4"/>
          <p:cNvSpPr txBox="1"/>
          <p:nvPr/>
        </p:nvSpPr>
        <p:spPr>
          <a:xfrm>
            <a:off x="4411227" y="6150114"/>
            <a:ext cx="4529289" cy="646331"/>
          </a:xfrm>
          <a:prstGeom prst="rect">
            <a:avLst/>
          </a:prstGeom>
          <a:noFill/>
        </p:spPr>
        <p:txBody>
          <a:bodyPr wrap="square" rtlCol="0">
            <a:spAutoFit/>
          </a:bodyPr>
          <a:lstStyle/>
          <a:p>
            <a:r>
              <a:rPr lang="en-GB" dirty="0" smtClean="0"/>
              <a:t>Administrator has access to Add new, Edit or Remove users. Change user roles.</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8" name="TextBox 7"/>
          <p:cNvSpPr txBox="1"/>
          <p:nvPr/>
        </p:nvSpPr>
        <p:spPr>
          <a:xfrm>
            <a:off x="11045899" y="63025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5482567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1"/>
            <a:ext cx="12172708" cy="6010275"/>
          </a:xfrm>
        </p:spPr>
      </p:pic>
      <p:sp>
        <p:nvSpPr>
          <p:cNvPr id="6" name="TextBox 5"/>
          <p:cNvSpPr txBox="1"/>
          <p:nvPr/>
        </p:nvSpPr>
        <p:spPr>
          <a:xfrm>
            <a:off x="2752725" y="6312371"/>
            <a:ext cx="6524625" cy="369332"/>
          </a:xfrm>
          <a:prstGeom prst="rect">
            <a:avLst/>
          </a:prstGeom>
          <a:noFill/>
        </p:spPr>
        <p:txBody>
          <a:bodyPr wrap="square" rtlCol="0">
            <a:spAutoFit/>
          </a:bodyPr>
          <a:lstStyle/>
          <a:p>
            <a:r>
              <a:rPr lang="en-GB" dirty="0"/>
              <a:t>Or can click on Older entries and see older articles from all faculties. </a:t>
            </a:r>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455666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16038" y="213564"/>
            <a:ext cx="11784743" cy="5824855"/>
          </a:xfrm>
        </p:spPr>
      </p:pic>
      <p:sp>
        <p:nvSpPr>
          <p:cNvPr id="7" name="TextBox 6"/>
          <p:cNvSpPr txBox="1"/>
          <p:nvPr/>
        </p:nvSpPr>
        <p:spPr>
          <a:xfrm>
            <a:off x="1703387" y="6150114"/>
            <a:ext cx="8810047" cy="646331"/>
          </a:xfrm>
          <a:prstGeom prst="rect">
            <a:avLst/>
          </a:prstGeom>
          <a:noFill/>
        </p:spPr>
        <p:txBody>
          <a:bodyPr wrap="square" rtlCol="0">
            <a:spAutoFit/>
          </a:bodyPr>
          <a:lstStyle/>
          <a:p>
            <a:r>
              <a:rPr lang="en-GB" dirty="0" smtClean="0"/>
              <a:t>General settings. </a:t>
            </a:r>
          </a:p>
          <a:p>
            <a:r>
              <a:rPr lang="en-GB" dirty="0" smtClean="0"/>
              <a:t>Change website tittle, allow/disallow  for users to register, change time zone, time format.</a:t>
            </a:r>
            <a:endParaRPr lang="en-GB"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541127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18481" y="220411"/>
            <a:ext cx="11548905" cy="5708287"/>
          </a:xfrm>
        </p:spPr>
      </p:pic>
      <p:sp>
        <p:nvSpPr>
          <p:cNvPr id="7" name="TextBox 6"/>
          <p:cNvSpPr txBox="1"/>
          <p:nvPr/>
        </p:nvSpPr>
        <p:spPr>
          <a:xfrm>
            <a:off x="3294925" y="6150114"/>
            <a:ext cx="5596018" cy="646331"/>
          </a:xfrm>
          <a:prstGeom prst="rect">
            <a:avLst/>
          </a:prstGeom>
          <a:noFill/>
        </p:spPr>
        <p:txBody>
          <a:bodyPr wrap="square" rtlCol="0">
            <a:spAutoFit/>
          </a:bodyPr>
          <a:lstStyle/>
          <a:p>
            <a:r>
              <a:rPr lang="en-GB" dirty="0" smtClean="0"/>
              <a:t>Administrator has access to Terms &amp; Conditions and Privacy Policy pages and can adjust them if required.</a:t>
            </a:r>
            <a:endParaRPr lang="en-GB"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9286796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23503" y="245473"/>
            <a:ext cx="11538857" cy="5703321"/>
          </a:xfrm>
        </p:spPr>
      </p:pic>
      <p:sp>
        <p:nvSpPr>
          <p:cNvPr id="7" name="TextBox 6"/>
          <p:cNvSpPr txBox="1"/>
          <p:nvPr/>
        </p:nvSpPr>
        <p:spPr>
          <a:xfrm>
            <a:off x="2564328" y="6115559"/>
            <a:ext cx="7057209" cy="646331"/>
          </a:xfrm>
          <a:prstGeom prst="rect">
            <a:avLst/>
          </a:prstGeom>
          <a:noFill/>
        </p:spPr>
        <p:txBody>
          <a:bodyPr wrap="square" rtlCol="0">
            <a:spAutoFit/>
          </a:bodyPr>
          <a:lstStyle/>
          <a:p>
            <a:r>
              <a:rPr lang="en-GB" dirty="0" smtClean="0"/>
              <a:t>Access to Website security.</a:t>
            </a:r>
          </a:p>
          <a:p>
            <a:r>
              <a:rPr lang="en-GB" dirty="0" smtClean="0"/>
              <a:t>Username / Password guessing bots or humans will be locked down. </a:t>
            </a:r>
            <a:endParaRPr lang="en-GB"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23060622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63199" y="298275"/>
            <a:ext cx="11464095" cy="5660397"/>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4212257" y="6319391"/>
            <a:ext cx="3866617" cy="369332"/>
          </a:xfrm>
          <a:prstGeom prst="rect">
            <a:avLst/>
          </a:prstGeom>
          <a:noFill/>
        </p:spPr>
        <p:txBody>
          <a:bodyPr wrap="square" rtlCol="0">
            <a:spAutoFit/>
          </a:bodyPr>
          <a:lstStyle/>
          <a:p>
            <a:r>
              <a:rPr lang="en-GB" dirty="0" smtClean="0"/>
              <a:t>Add or remove capabilities from roles.</a:t>
            </a:r>
            <a:endParaRPr lang="en-GB" dirty="0"/>
          </a:p>
        </p:txBody>
      </p:sp>
    </p:spTree>
    <p:extLst>
      <p:ext uri="{BB962C8B-B14F-4D97-AF65-F5344CB8AC3E}">
        <p14:creationId xmlns:p14="http://schemas.microsoft.com/office/powerpoint/2010/main" val="193626817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43103" y="328419"/>
            <a:ext cx="11525150" cy="5690543"/>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2553585" y="6319391"/>
            <a:ext cx="7104185" cy="369332"/>
          </a:xfrm>
          <a:prstGeom prst="rect">
            <a:avLst/>
          </a:prstGeom>
          <a:noFill/>
        </p:spPr>
        <p:txBody>
          <a:bodyPr wrap="square" rtlCol="0">
            <a:spAutoFit/>
          </a:bodyPr>
          <a:lstStyle/>
          <a:p>
            <a:r>
              <a:rPr lang="en-GB" dirty="0" smtClean="0"/>
              <a:t>Grand or deny access to certain pages, links or other areas for every role.</a:t>
            </a:r>
            <a:endParaRPr lang="en-GB" dirty="0"/>
          </a:p>
        </p:txBody>
      </p:sp>
    </p:spTree>
    <p:extLst>
      <p:ext uri="{BB962C8B-B14F-4D97-AF65-F5344CB8AC3E}">
        <p14:creationId xmlns:p14="http://schemas.microsoft.com/office/powerpoint/2010/main" val="25659840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43104" y="328419"/>
            <a:ext cx="11321638" cy="5590059"/>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2456855" y="6319391"/>
            <a:ext cx="7094136" cy="369332"/>
          </a:xfrm>
          <a:prstGeom prst="rect">
            <a:avLst/>
          </a:prstGeom>
          <a:noFill/>
        </p:spPr>
        <p:txBody>
          <a:bodyPr wrap="square" rtlCol="0">
            <a:spAutoFit/>
          </a:bodyPr>
          <a:lstStyle/>
          <a:p>
            <a:r>
              <a:rPr lang="en-GB" dirty="0" smtClean="0"/>
              <a:t>Grand or deny access to certain pages, links or other areas for every role.</a:t>
            </a:r>
            <a:endParaRPr lang="en-GB" dirty="0"/>
          </a:p>
        </p:txBody>
      </p:sp>
    </p:spTree>
    <p:extLst>
      <p:ext uri="{BB962C8B-B14F-4D97-AF65-F5344CB8AC3E}">
        <p14:creationId xmlns:p14="http://schemas.microsoft.com/office/powerpoint/2010/main" val="41420202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93343" y="318372"/>
            <a:ext cx="11484447" cy="5670446"/>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3573236" y="6130540"/>
            <a:ext cx="5124659" cy="646331"/>
          </a:xfrm>
          <a:prstGeom prst="rect">
            <a:avLst/>
          </a:prstGeom>
          <a:noFill/>
        </p:spPr>
        <p:txBody>
          <a:bodyPr wrap="square" rtlCol="0">
            <a:spAutoFit/>
          </a:bodyPr>
          <a:lstStyle/>
          <a:p>
            <a:r>
              <a:rPr lang="en-GB" dirty="0" smtClean="0"/>
              <a:t>Change the Upload files configuration.</a:t>
            </a:r>
          </a:p>
          <a:p>
            <a:r>
              <a:rPr lang="en-GB" dirty="0" smtClean="0"/>
              <a:t>Change which file types are allowed to upload etc.</a:t>
            </a:r>
            <a:endParaRPr lang="en-GB" dirty="0"/>
          </a:p>
        </p:txBody>
      </p:sp>
    </p:spTree>
    <p:extLst>
      <p:ext uri="{BB962C8B-B14F-4D97-AF65-F5344CB8AC3E}">
        <p14:creationId xmlns:p14="http://schemas.microsoft.com/office/powerpoint/2010/main" val="37565188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3248" y="338468"/>
            <a:ext cx="11443744" cy="5650349"/>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3744083" y="6319391"/>
            <a:ext cx="4877403" cy="369332"/>
          </a:xfrm>
          <a:prstGeom prst="rect">
            <a:avLst/>
          </a:prstGeom>
          <a:noFill/>
        </p:spPr>
        <p:txBody>
          <a:bodyPr wrap="square" rtlCol="0">
            <a:spAutoFit/>
          </a:bodyPr>
          <a:lstStyle/>
          <a:p>
            <a:r>
              <a:rPr lang="en-GB" dirty="0" smtClean="0"/>
              <a:t>Change which roles can see and access Analytics.</a:t>
            </a:r>
            <a:endParaRPr lang="en-GB" dirty="0"/>
          </a:p>
        </p:txBody>
      </p:sp>
    </p:spTree>
    <p:extLst>
      <p:ext uri="{BB962C8B-B14F-4D97-AF65-F5344CB8AC3E}">
        <p14:creationId xmlns:p14="http://schemas.microsoft.com/office/powerpoint/2010/main" val="775358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1293" y="2408430"/>
            <a:ext cx="9833149" cy="977865"/>
          </a:xfrm>
        </p:spPr>
        <p:txBody>
          <a:bodyPr/>
          <a:lstStyle/>
          <a:p>
            <a:pPr marL="0" indent="0">
              <a:buNone/>
            </a:pPr>
            <a:r>
              <a:rPr lang="en-GB" dirty="0" smtClean="0"/>
              <a:t>And many other back-end features and configuration options…</a:t>
            </a:r>
            <a:endParaRPr lang="en-GB"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17076408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965" y="2178673"/>
            <a:ext cx="3854752" cy="3237389"/>
          </a:xfrm>
          <a:prstGeom prst="rect">
            <a:avLst/>
          </a:prstGeom>
        </p:spPr>
      </p:pic>
      <p:sp>
        <p:nvSpPr>
          <p:cNvPr id="3" name="Content Placeholder 2"/>
          <p:cNvSpPr>
            <a:spLocks noGrp="1"/>
          </p:cNvSpPr>
          <p:nvPr>
            <p:ph idx="1"/>
          </p:nvPr>
        </p:nvSpPr>
        <p:spPr>
          <a:xfrm>
            <a:off x="4156484" y="3162057"/>
            <a:ext cx="4050481" cy="857284"/>
          </a:xfrm>
        </p:spPr>
        <p:txBody>
          <a:bodyPr>
            <a:normAutofit/>
          </a:bodyPr>
          <a:lstStyle/>
          <a:p>
            <a:pPr marL="0" indent="0">
              <a:buNone/>
            </a:pPr>
            <a:r>
              <a:rPr lang="en-GB" sz="4800" dirty="0" smtClean="0"/>
              <a:t>Any questions?</a:t>
            </a:r>
            <a:endParaRPr lang="en-GB" sz="4800"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26245042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211291" cy="6029325"/>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7" name="TextBox 6"/>
          <p:cNvSpPr txBox="1"/>
          <p:nvPr/>
        </p:nvSpPr>
        <p:spPr>
          <a:xfrm>
            <a:off x="1885950" y="6319391"/>
            <a:ext cx="8420100" cy="369332"/>
          </a:xfrm>
          <a:prstGeom prst="rect">
            <a:avLst/>
          </a:prstGeom>
          <a:noFill/>
        </p:spPr>
        <p:txBody>
          <a:bodyPr wrap="square" rtlCol="0">
            <a:spAutoFit/>
          </a:bodyPr>
          <a:lstStyle/>
          <a:p>
            <a:r>
              <a:rPr lang="en-GB" dirty="0"/>
              <a:t>Every user can use Text-to-Speech feature to listen articles instead of reading them.</a:t>
            </a:r>
          </a:p>
        </p:txBody>
      </p:sp>
    </p:spTree>
    <p:extLst>
      <p:ext uri="{BB962C8B-B14F-4D97-AF65-F5344CB8AC3E}">
        <p14:creationId xmlns:p14="http://schemas.microsoft.com/office/powerpoint/2010/main" val="3122558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TotalTime>
  <Words>1870</Words>
  <Application>Microsoft Office PowerPoint</Application>
  <PresentationFormat>Widescreen</PresentationFormat>
  <Paragraphs>247</Paragraphs>
  <Slides>89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Calibri Light</vt:lpstr>
      <vt:lpstr>Times New Roman</vt:lpstr>
      <vt:lpstr>Office Theme</vt:lpstr>
      <vt:lpstr>Donaldas Petkus – Product Owner / Scrum Master / Developer  Martin Whitford – Database Designer / Information Architect  Ben Witchell – Developer / Scrum Master  Steven Neal – Developer  Onye Ileke - Tester</vt:lpstr>
      <vt:lpstr>Light colour scheme, Simple and clear layout, Consistent design, Easy navigation, Fully responsive, Fast, Secure,</vt:lpstr>
      <vt:lpstr>PowerPoint Presentation</vt:lpstr>
      <vt:lpstr>Guest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Marketing Coordinator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Marketing Manager Dashboard.</vt:lpstr>
      <vt:lpstr>Marketing Manager Bottom Dashboard.</vt:lpstr>
      <vt:lpstr>Marketing Manager Profile. </vt:lpstr>
      <vt:lpstr>Marketing Manager Posts.</vt:lpstr>
      <vt:lpstr>Making A New Post To Publish.</vt:lpstr>
      <vt:lpstr>Marketing Manager Categories.</vt:lpstr>
      <vt:lpstr>Marketing Manager Media Library.</vt:lpstr>
      <vt:lpstr>Marketing Manager Adding Users.</vt:lpstr>
      <vt:lpstr>Marketing Manager Users.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Donaldas</dc:creator>
  <cp:lastModifiedBy>Donaldas</cp:lastModifiedBy>
  <cp:revision>39</cp:revision>
  <dcterms:created xsi:type="dcterms:W3CDTF">2017-03-20T16:57:17Z</dcterms:created>
  <dcterms:modified xsi:type="dcterms:W3CDTF">2017-03-22T16:10:14Z</dcterms:modified>
</cp:coreProperties>
</file>